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6"/>
  </p:notesMasterIdLst>
  <p:sldIdLst>
    <p:sldId id="277" r:id="rId5"/>
    <p:sldId id="465" r:id="rId6"/>
    <p:sldId id="451" r:id="rId7"/>
    <p:sldId id="452" r:id="rId8"/>
    <p:sldId id="389" r:id="rId9"/>
    <p:sldId id="444" r:id="rId10"/>
    <p:sldId id="445" r:id="rId11"/>
    <p:sldId id="447" r:id="rId12"/>
    <p:sldId id="285" r:id="rId13"/>
    <p:sldId id="305" r:id="rId14"/>
    <p:sldId id="440" r:id="rId15"/>
    <p:sldId id="442" r:id="rId16"/>
    <p:sldId id="306" r:id="rId17"/>
    <p:sldId id="307" r:id="rId18"/>
    <p:sldId id="308" r:id="rId19"/>
    <p:sldId id="414" r:id="rId20"/>
    <p:sldId id="477" r:id="rId21"/>
    <p:sldId id="310" r:id="rId22"/>
    <p:sldId id="311" r:id="rId23"/>
    <p:sldId id="313" r:id="rId24"/>
    <p:sldId id="377" r:id="rId25"/>
    <p:sldId id="496" r:id="rId26"/>
    <p:sldId id="398" r:id="rId27"/>
    <p:sldId id="287" r:id="rId28"/>
    <p:sldId id="449" r:id="rId29"/>
    <p:sldId id="450" r:id="rId30"/>
    <p:sldId id="497" r:id="rId31"/>
    <p:sldId id="499" r:id="rId32"/>
    <p:sldId id="467" r:id="rId33"/>
    <p:sldId id="300" r:id="rId34"/>
    <p:sldId id="491" r:id="rId35"/>
    <p:sldId id="475" r:id="rId36"/>
    <p:sldId id="492" r:id="rId37"/>
    <p:sldId id="482" r:id="rId38"/>
    <p:sldId id="493" r:id="rId39"/>
    <p:sldId id="484" r:id="rId40"/>
    <p:sldId id="483" r:id="rId41"/>
    <p:sldId id="494" r:id="rId42"/>
    <p:sldId id="485" r:id="rId43"/>
    <p:sldId id="400" r:id="rId44"/>
    <p:sldId id="472" r:id="rId45"/>
    <p:sldId id="495" r:id="rId46"/>
    <p:sldId id="303" r:id="rId47"/>
    <p:sldId id="304" r:id="rId48"/>
    <p:sldId id="488" r:id="rId49"/>
    <p:sldId id="282" r:id="rId50"/>
    <p:sldId id="256" r:id="rId51"/>
    <p:sldId id="258" r:id="rId52"/>
    <p:sldId id="257" r:id="rId53"/>
    <p:sldId id="259" r:id="rId54"/>
    <p:sldId id="500" r:id="rId55"/>
    <p:sldId id="278" r:id="rId56"/>
    <p:sldId id="267" r:id="rId57"/>
    <p:sldId id="269" r:id="rId58"/>
    <p:sldId id="275" r:id="rId59"/>
    <p:sldId id="272" r:id="rId60"/>
    <p:sldId id="501" r:id="rId61"/>
    <p:sldId id="502" r:id="rId62"/>
    <p:sldId id="464" r:id="rId63"/>
    <p:sldId id="324" r:id="rId64"/>
    <p:sldId id="423" r:id="rId65"/>
  </p:sldIdLst>
  <p:sldSz cx="12192000" cy="6858000"/>
  <p:notesSz cx="6858000" cy="9144000"/>
  <p:custDataLst>
    <p:tags r:id="rId67"/>
  </p:custDataLst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ntarė" initials="G" lastIdx="1" clrIdx="0">
    <p:extLst>
      <p:ext uri="{19B8F6BF-5375-455C-9EA6-DF929625EA0E}">
        <p15:presenceInfo xmlns:p15="http://schemas.microsoft.com/office/powerpoint/2012/main" userId="Gintarė" providerId="None"/>
      </p:ext>
    </p:extLst>
  </p:cmAuthor>
  <p:cmAuthor id="2" name="Bernadeta Aleksandravičiūtė" initials="BA" lastIdx="22" clrIdx="1">
    <p:extLst>
      <p:ext uri="{19B8F6BF-5375-455C-9EA6-DF929625EA0E}">
        <p15:presenceInfo xmlns:p15="http://schemas.microsoft.com/office/powerpoint/2012/main" userId="S::bernadeta.aleksandraviciute@gmc.stud.vu.lt::c036d91b-03bb-4219-bf4d-8428d7dfa6c3" providerId="AD"/>
      </p:ext>
    </p:extLst>
  </p:cmAuthor>
  <p:cmAuthor id="3" name="Greta Zaburaitė" initials="GZ" lastIdx="8" clrIdx="2">
    <p:extLst>
      <p:ext uri="{19B8F6BF-5375-455C-9EA6-DF929625EA0E}">
        <p15:presenceInfo xmlns:p15="http://schemas.microsoft.com/office/powerpoint/2012/main" userId="S::greta.zaburaite@mf.stud.vu.lt::e6a362d3-57a0-43e6-accd-d63650b207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489"/>
    <a:srgbClr val="FCCEC0"/>
    <a:srgbClr val="EF9F8D"/>
    <a:srgbClr val="002733"/>
    <a:srgbClr val="E94936"/>
    <a:srgbClr val="EF7F6B"/>
    <a:srgbClr val="A2AEAE"/>
    <a:srgbClr val="7BEED7"/>
    <a:srgbClr val="D38A7B"/>
    <a:srgbClr val="597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/>
    <p:restoredTop sz="79747"/>
  </p:normalViewPr>
  <p:slideViewPr>
    <p:cSldViewPr snapToGrid="0">
      <p:cViewPr varScale="1">
        <p:scale>
          <a:sx n="85" d="100"/>
          <a:sy n="85" d="100"/>
        </p:scale>
        <p:origin x="1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traštės vietos rezervavimo ženklas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9DCA1-1B3A-4BD7-A669-4F28258F9EE8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4" name="Skaidrės vaizdo vietos rezervavimo ženkla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Pastabų vietos rezervavimo ženkl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70750-F804-4747-9772-2D3983E2F5EA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9440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57464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40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115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43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64246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46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44185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47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8865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49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34572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51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89516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52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820820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54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63423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56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38628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57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840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10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66239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59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4747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13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55680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14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22044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15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00792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16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06451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20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1423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21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6351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70750-F804-4747-9772-2D3983E2F5EA}" type="slidenum">
              <a:rPr lang="lt-LT" smtClean="0"/>
              <a:t>30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41426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425E6E0-7E1F-41AB-8965-89FF3610E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2A125F82-8E61-4BAC-900E-A737B2AF3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2E2008E0-0BF7-4315-9393-2E97210E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915FB37F-B199-40BE-A67B-6DE1F6B4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954FD0B8-E968-46EE-99A0-D9E6D9D6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8804687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A9EDBC8-4C13-48FC-9CDE-6FDAE859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253AA31D-64FB-41A0-981A-78FEDD4BD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F8919A32-34EF-4932-9238-2A2C2D99D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B148E771-902F-4352-88AB-B943C2FD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A3876954-B9EF-402A-BA1C-7B06A7B5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837436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8C22EE9C-D5CE-487C-A7E2-63A6D351F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D036ED13-D381-4126-91A1-B797F74C9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48A9FCB4-B020-4520-A42A-126C65D3A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7657378C-C65A-49EF-B86E-40AB5D78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27540840-D4C3-42B3-A564-EEC59104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190565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1FC6C5D-1373-425A-A99F-6ABE5487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A4EDC777-0CA7-433B-A863-A097B1617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C27B723-5648-4556-8CA6-1AE55819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86F19C5-92CB-46E7-B05D-120524F9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A1E6CF43-F534-4567-9326-944CF084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788299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9095300-DCE4-4BA1-9E18-1D3ACD9C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7872ED89-51AC-4720-B08B-26928B623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AC36D1DE-2431-4051-9D14-F906E250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0C24A686-3344-4A15-A4C1-89A273A3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6BADB918-B7D6-4E1E-96AF-A7441BEB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582026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B75D004-71E1-4A00-9435-933DB0E6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2254ABE2-F5DD-4A67-BF43-85FE51E66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C4CF8D8B-1032-4AC5-96EC-E02B82D56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206D531A-CAED-4CCE-9BF9-D190C367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0399FCA1-1E0E-43D7-8E7C-83C9B542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22CB3EE4-98B5-4B4D-ABEB-B6C2A004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137977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8743637-99C3-4379-A3EC-1BBE0BADE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645CA3A4-1647-41A9-BAED-C3DFBA8B0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90524ADB-93AD-4780-A192-237419EB4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BBDEFD49-1C06-460E-83FB-55414462B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923C0A8E-96F2-41CC-A4B3-532FFC826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512FD24C-D353-405D-9A34-3A9E8765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3641C24B-F4C1-463A-B392-2340293F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4441405C-0335-4569-B050-69559139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2569695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D314ED5-5A0B-4121-829E-36CD18FD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316967DD-6B80-4E8D-95A7-E19985BB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E7CDD50B-D65E-41CD-A987-7F0E6C75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9649A1B1-F898-424A-BADE-F6F1F4D6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6532563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3BCD4E61-2CE1-4369-8776-0BDFFA4C1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F49E05B2-E9EA-4419-8011-0EEBA65F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CC06208B-B536-4553-9DDE-6EAC7C6C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480361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15DEE21-4CBA-498D-9666-93AC6C8C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2A135D35-89A1-427E-8103-195EF176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7FA8E104-6E11-4C9B-B0B0-C1058F59A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3469E580-0306-4AE3-914F-0F0235C7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00CCAEED-34AB-4B7A-A974-009BBA56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321EB8EB-F00C-488B-B6C6-A8E93017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989547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7D5D202-3CF6-4D24-AFB4-323BC672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08A2BD2B-1FEB-43DF-A788-D0B3A8285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30CA4A29-3F76-4498-A1ED-ED7E3D43F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BC6BC170-B2A4-47C1-8D23-211BCB39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FE5AF220-546B-4442-B84E-4A7F5E86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862F05E9-14FA-4B74-AEC0-32B14B28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815134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51CB37C4-33CB-4B14-AAEE-D78E496E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93A51D8A-6639-4C5F-82B3-9743CC136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B79E291A-682E-4EF2-A571-A6E7CEE6B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C6FE-A3D9-4E83-9045-4487E2B9A419}" type="datetimeFigureOut">
              <a:rPr lang="lt-LT" smtClean="0"/>
              <a:t>2021-10-15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799D37E5-2C0E-4E02-A2C5-263BCA31B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4F066208-2667-4D6E-8AE4-B978EE444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FD41C-3F8B-41AE-84F3-CAA31E748C1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6153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sv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kindly.co/scientists-develop-real-vegan-cheese-made-lab-mil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eg"/><Relationship Id="rId7" Type="http://schemas.openxmlformats.org/officeDocument/2006/relationships/hyperlink" Target="https://hivelife.com/impossible-burger-asi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habitat.com/e-chromi-designer-bacteria-will-color-your-poop-according-to-what-ails-you/james-king-alexandra-daisy-ginsberg-designer-bacteria-color-coded-disease-e-chromi-5/" TargetMode="External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nhabitat.com/e-chromi-designer-bacteria-will-color-your-poop-according-to-what-ails-you/james-king-alexandra-daisy-ginsberg-designer-bacteria-color-coded-disease-e-chromi-5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habitat.com/e-chromi-designer-bacteria-will-color-your-poop-according-to-what-ails-you/james-king-alexandra-daisy-ginsberg-designer-bacteria-color-coded-disease-e-chromi-5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ngularityhub.com/2019/02/01/how-genome-sequencing-and-senolytics-can-help-us-live-healthier-longer/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extremetech.com/extreme/232190-how-mits-new-biological-computer-works-and-what-it-could-do-in-the-futur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vvenice.com/en/games/16185-jekca-beagle-dog-01s-lego-sculpture-construction-4d-brick-animals-toys.html" TargetMode="Externa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s://learn.sparkfun.com/tutorials/polarity/all?print=1" TargetMode="External"/><Relationship Id="rId4" Type="http://schemas.openxmlformats.org/officeDocument/2006/relationships/hyperlink" Target="https://www.planetanalog.com/goodbye-fr-4-were-going-to-miss-you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hyperlink" Target="https://www.planetanalog.com/goodbye-fr-4-were-going-to-miss-you/" TargetMode="External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hyperlink" Target="https://avvenice.com/en/games/16185-jekca-beagle-dog-01s-lego-sculpture-construction-4d-brick-animals-toy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hyperlink" Target="https://learn.sparkfun.com/tutorials/polarity/all?print=1" TargetMode="External"/><Relationship Id="rId9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5.png"/><Relationship Id="rId7" Type="http://schemas.openxmlformats.org/officeDocument/2006/relationships/image" Target="../media/image9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90.png"/><Relationship Id="rId7" Type="http://schemas.openxmlformats.org/officeDocument/2006/relationships/image" Target="../media/image3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10" Type="http://schemas.openxmlformats.org/officeDocument/2006/relationships/image" Target="../media/image89.svg"/><Relationship Id="rId4" Type="http://schemas.openxmlformats.org/officeDocument/2006/relationships/image" Target="../media/image91.svg"/><Relationship Id="rId9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85.png"/><Relationship Id="rId4" Type="http://schemas.openxmlformats.org/officeDocument/2006/relationships/image" Target="../media/image96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24.png"/><Relationship Id="rId4" Type="http://schemas.openxmlformats.org/officeDocument/2006/relationships/image" Target="../media/image104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utureagriculture.eu/synthetic-biology/synbio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veikslėlis 3">
            <a:extLst>
              <a:ext uri="{FF2B5EF4-FFF2-40B4-BE49-F238E27FC236}">
                <a16:creationId xmlns:a16="http://schemas.microsoft.com/office/drawing/2014/main" id="{F15E5368-E69F-4333-A66A-63E2D1E5C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avadinimas 1">
            <a:extLst>
              <a:ext uri="{FF2B5EF4-FFF2-40B4-BE49-F238E27FC236}">
                <a16:creationId xmlns:a16="http://schemas.microsoft.com/office/drawing/2014/main" id="{89316695-462F-40CC-B677-9529095F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678" y="2851332"/>
            <a:ext cx="8652641" cy="1991819"/>
          </a:xfrm>
        </p:spPr>
        <p:txBody>
          <a:bodyPr>
            <a:normAutofit/>
          </a:bodyPr>
          <a:lstStyle/>
          <a:p>
            <a:pPr algn="ctr"/>
            <a:r>
              <a:rPr lang="lt-LT" sz="4800" b="1" dirty="0">
                <a:solidFill>
                  <a:schemeClr val="bg1"/>
                </a:solidFill>
                <a:latin typeface="+mn-lt"/>
                <a:ea typeface="Source Sans Pro Black"/>
                <a:cs typeface="Aharoni"/>
              </a:rPr>
              <a:t>Sintetinė biologija: programuojant organizmus</a:t>
            </a:r>
          </a:p>
        </p:txBody>
      </p:sp>
      <p:pic>
        <p:nvPicPr>
          <p:cNvPr id="6" name="Paveikslėlis 5">
            <a:extLst>
              <a:ext uri="{FF2B5EF4-FFF2-40B4-BE49-F238E27FC236}">
                <a16:creationId xmlns:a16="http://schemas.microsoft.com/office/drawing/2014/main" id="{1A7D2221-5C2F-45BF-B2E6-3D7956A4C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65" y="1654270"/>
            <a:ext cx="1768268" cy="11970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CC006E-940C-4DD1-B09D-A437D123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88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A992AE1A-6F72-034B-84E0-BB83C751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285" y="-92499"/>
            <a:ext cx="12518570" cy="7042997"/>
          </a:xfrm>
          <a:prstGeom prst="rect">
            <a:avLst/>
          </a:prstGeom>
        </p:spPr>
      </p:pic>
      <p:sp>
        <p:nvSpPr>
          <p:cNvPr id="2" name="Pavadinimas 1">
            <a:extLst>
              <a:ext uri="{FF2B5EF4-FFF2-40B4-BE49-F238E27FC236}">
                <a16:creationId xmlns:a16="http://schemas.microsoft.com/office/drawing/2014/main" id="{1BEC2602-B19F-412D-AD56-352BEFF2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14392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t-LT" sz="6600" b="1" dirty="0">
                <a:solidFill>
                  <a:srgbClr val="FCCEC0"/>
                </a:solidFill>
                <a:latin typeface="+mn-lt"/>
              </a:rPr>
              <a:t>Pagrindinė idėja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024C0593-7344-4972-BA2B-390CD53D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355" y="2997459"/>
            <a:ext cx="9643283" cy="203953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lt-LT" sz="3600" dirty="0">
                <a:solidFill>
                  <a:schemeClr val="bg1"/>
                </a:solidFill>
              </a:rPr>
              <a:t>Tobulinti </a:t>
            </a:r>
            <a:r>
              <a:rPr lang="lt-LT" sz="3600" b="1" dirty="0">
                <a:solidFill>
                  <a:srgbClr val="FCCEC0"/>
                </a:solidFill>
              </a:rPr>
              <a:t>procesus organizmuose, pačius organizmus</a:t>
            </a:r>
            <a:r>
              <a:rPr lang="lt-LT" sz="3600" dirty="0">
                <a:solidFill>
                  <a:schemeClr val="bg1"/>
                </a:solidFill>
              </a:rPr>
              <a:t> arba sukurti visiškai naujas </a:t>
            </a:r>
            <a:r>
              <a:rPr lang="lt-LT" sz="3600" b="1" dirty="0">
                <a:solidFill>
                  <a:srgbClr val="FCCEC0"/>
                </a:solidFill>
              </a:rPr>
              <a:t>biologines sistemas</a:t>
            </a:r>
            <a:r>
              <a:rPr lang="lt-LT" sz="3600" dirty="0">
                <a:solidFill>
                  <a:schemeClr val="bg1"/>
                </a:solidFill>
              </a:rPr>
              <a:t>, kurios dar neegzistuoja gamtoje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6C668-C232-4044-BA47-08E64FD7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dirty="0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03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96A1-5B26-DF44-AD73-827808AE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11</a:t>
            </a:fld>
            <a:endParaRPr lang="lt-L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E74A9-A7A1-DD4E-A286-E058453DBD99}"/>
              </a:ext>
            </a:extLst>
          </p:cNvPr>
          <p:cNvGrpSpPr/>
          <p:nvPr/>
        </p:nvGrpSpPr>
        <p:grpSpPr>
          <a:xfrm>
            <a:off x="4373599" y="3118586"/>
            <a:ext cx="3444800" cy="800306"/>
            <a:chOff x="3923137" y="3131909"/>
            <a:chExt cx="3444800" cy="800306"/>
          </a:xfrm>
        </p:grpSpPr>
        <p:pic>
          <p:nvPicPr>
            <p:cNvPr id="8" name="Picture 7" descr="A picture containing text, businesscard&#10;&#10;Description automatically generated">
              <a:extLst>
                <a:ext uri="{FF2B5EF4-FFF2-40B4-BE49-F238E27FC236}">
                  <a16:creationId xmlns:a16="http://schemas.microsoft.com/office/drawing/2014/main" id="{CD1C6FA2-259E-B442-AB00-A22FE17E1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5128" y="3131909"/>
              <a:ext cx="800306" cy="800306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51F5FDF-4092-B64A-BE8A-F9A68F43FFF2}"/>
                </a:ext>
              </a:extLst>
            </p:cNvPr>
            <p:cNvCxnSpPr>
              <a:cxnSpLocks/>
            </p:cNvCxnSpPr>
            <p:nvPr/>
          </p:nvCxnSpPr>
          <p:spPr>
            <a:xfrm>
              <a:off x="3923137" y="3585358"/>
              <a:ext cx="34448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Shape, arrow&#10;&#10;Description automatically generated">
              <a:extLst>
                <a:ext uri="{FF2B5EF4-FFF2-40B4-BE49-F238E27FC236}">
                  <a16:creationId xmlns:a16="http://schemas.microsoft.com/office/drawing/2014/main" id="{35346595-BF5E-5B47-8BAA-5466AEB38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171" y="3297439"/>
              <a:ext cx="910542" cy="496660"/>
            </a:xfrm>
            <a:prstGeom prst="rect">
              <a:avLst/>
            </a:prstGeom>
          </p:spPr>
        </p:pic>
        <p:pic>
          <p:nvPicPr>
            <p:cNvPr id="11" name="Picture 10" descr="Shape, circle&#10;&#10;Description automatically generated">
              <a:extLst>
                <a:ext uri="{FF2B5EF4-FFF2-40B4-BE49-F238E27FC236}">
                  <a16:creationId xmlns:a16="http://schemas.microsoft.com/office/drawing/2014/main" id="{69899AFA-C046-804B-91C7-57E867A58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235" y="3284122"/>
              <a:ext cx="624472" cy="289755"/>
            </a:xfrm>
            <a:prstGeom prst="rect">
              <a:avLst/>
            </a:prstGeom>
          </p:spPr>
        </p:pic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E2031F8-5295-8C44-BA2C-5F11E06EE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713" y="3243915"/>
              <a:ext cx="714224" cy="360063"/>
            </a:xfrm>
            <a:prstGeom prst="rect">
              <a:avLst/>
            </a:prstGeom>
          </p:spPr>
        </p:pic>
      </p:grpSp>
      <p:pic>
        <p:nvPicPr>
          <p:cNvPr id="13" name="Graphic 5" descr="Arrow: Straight with solid fill">
            <a:extLst>
              <a:ext uri="{FF2B5EF4-FFF2-40B4-BE49-F238E27FC236}">
                <a16:creationId xmlns:a16="http://schemas.microsoft.com/office/drawing/2014/main" id="{5421B9C2-3E73-4645-A063-ADEFC5271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13517" y="3061539"/>
            <a:ext cx="914400" cy="914400"/>
          </a:xfrm>
          <a:prstGeom prst="rect">
            <a:avLst/>
          </a:prstGeom>
        </p:spPr>
      </p:pic>
      <p:pic>
        <p:nvPicPr>
          <p:cNvPr id="15" name="Graphic 5" descr="Arrow: Straight with solid fill">
            <a:extLst>
              <a:ext uri="{FF2B5EF4-FFF2-40B4-BE49-F238E27FC236}">
                <a16:creationId xmlns:a16="http://schemas.microsoft.com/office/drawing/2014/main" id="{AF65ACEE-24DE-254F-B35F-48853C0DC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466897" y="3103354"/>
            <a:ext cx="914400" cy="9144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D74FC65-563F-1E45-9D61-5CEA7833D8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406" y="1217906"/>
            <a:ext cx="1495367" cy="97845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1477743-3C1A-2F4D-B007-D0A7448E5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122" y="2897336"/>
            <a:ext cx="1446651" cy="1242805"/>
          </a:xfrm>
          <a:prstGeom prst="rect">
            <a:avLst/>
          </a:prstGeom>
        </p:spPr>
      </p:pic>
      <p:pic>
        <p:nvPicPr>
          <p:cNvPr id="18" name="Graphic 5" descr="Arrow: Straight with solid fill">
            <a:extLst>
              <a:ext uri="{FF2B5EF4-FFF2-40B4-BE49-F238E27FC236}">
                <a16:creationId xmlns:a16="http://schemas.microsoft.com/office/drawing/2014/main" id="{F7996AAC-6919-2642-9560-1D3D9F95F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900000" flipH="1">
            <a:off x="8328625" y="2208836"/>
            <a:ext cx="914400" cy="914400"/>
          </a:xfrm>
          <a:prstGeom prst="rect">
            <a:avLst/>
          </a:prstGeom>
        </p:spPr>
      </p:pic>
      <p:pic>
        <p:nvPicPr>
          <p:cNvPr id="19" name="Graphic 5" descr="Arrow: Straight with solid fill">
            <a:extLst>
              <a:ext uri="{FF2B5EF4-FFF2-40B4-BE49-F238E27FC236}">
                <a16:creationId xmlns:a16="http://schemas.microsoft.com/office/drawing/2014/main" id="{A48EB93C-7F15-2844-8FA0-351A3F929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 flipH="1">
            <a:off x="8328626" y="3983259"/>
            <a:ext cx="914400" cy="914400"/>
          </a:xfrm>
          <a:prstGeom prst="rect">
            <a:avLst/>
          </a:prstGeom>
        </p:spPr>
      </p:pic>
      <p:pic>
        <p:nvPicPr>
          <p:cNvPr id="21" name="Graphic 20" descr="Dim (Medium Sun) outline">
            <a:extLst>
              <a:ext uri="{FF2B5EF4-FFF2-40B4-BE49-F238E27FC236}">
                <a16:creationId xmlns:a16="http://schemas.microsoft.com/office/drawing/2014/main" id="{CC84E9B8-E4A8-E44B-AE9C-9854A43E2C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32721" y="4237706"/>
            <a:ext cx="2021079" cy="20210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EA5D5F2-B85C-9C40-8C84-A1F9DBC00E98}"/>
              </a:ext>
            </a:extLst>
          </p:cNvPr>
          <p:cNvSpPr/>
          <p:nvPr/>
        </p:nvSpPr>
        <p:spPr>
          <a:xfrm>
            <a:off x="4111788" y="2427398"/>
            <a:ext cx="4016960" cy="216367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3" name="Pavadinimas 1">
            <a:extLst>
              <a:ext uri="{FF2B5EF4-FFF2-40B4-BE49-F238E27FC236}">
                <a16:creationId xmlns:a16="http://schemas.microsoft.com/office/drawing/2014/main" id="{3F6C94BB-1314-6B4C-BE9B-FFE9CEBB7CA5}"/>
              </a:ext>
            </a:extLst>
          </p:cNvPr>
          <p:cNvSpPr txBox="1">
            <a:spLocks/>
          </p:cNvSpPr>
          <p:nvPr/>
        </p:nvSpPr>
        <p:spPr>
          <a:xfrm>
            <a:off x="240653" y="2427398"/>
            <a:ext cx="3277739" cy="205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lt-LT" sz="3200" dirty="0">
                <a:solidFill>
                  <a:schemeClr val="bg1"/>
                </a:solidFill>
              </a:rPr>
              <a:t>pH</a:t>
            </a:r>
          </a:p>
          <a:p>
            <a:pPr algn="ctr">
              <a:lnSpc>
                <a:spcPct val="100000"/>
              </a:lnSpc>
            </a:pPr>
            <a:r>
              <a:rPr lang="lt-LT" sz="3200" dirty="0">
                <a:solidFill>
                  <a:schemeClr val="bg1"/>
                </a:solidFill>
              </a:rPr>
              <a:t>Gliukozė</a:t>
            </a:r>
          </a:p>
          <a:p>
            <a:pPr algn="ctr">
              <a:lnSpc>
                <a:spcPct val="100000"/>
              </a:lnSpc>
            </a:pPr>
            <a:r>
              <a:rPr lang="lt-LT" sz="3200" dirty="0">
                <a:solidFill>
                  <a:schemeClr val="bg1"/>
                </a:solidFill>
              </a:rPr>
              <a:t>Šviesa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Pavadinimas 1">
            <a:extLst>
              <a:ext uri="{FF2B5EF4-FFF2-40B4-BE49-F238E27FC236}">
                <a16:creationId xmlns:a16="http://schemas.microsoft.com/office/drawing/2014/main" id="{8BCA2459-D9D4-434A-AE66-5439E419EDC7}"/>
              </a:ext>
            </a:extLst>
          </p:cNvPr>
          <p:cNvSpPr txBox="1">
            <a:spLocks/>
          </p:cNvSpPr>
          <p:nvPr/>
        </p:nvSpPr>
        <p:spPr>
          <a:xfrm>
            <a:off x="4457130" y="653844"/>
            <a:ext cx="3277739" cy="205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dirty="0" err="1">
                <a:solidFill>
                  <a:schemeClr val="bg1"/>
                </a:solidFill>
              </a:rPr>
              <a:t>Organizmas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91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25B58891-522B-44F2-9B61-C114D4619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260" y="2268"/>
            <a:ext cx="6909480" cy="68550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089F7-F907-46D9-A1DA-900AD148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12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4484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A2E52F-54F9-422B-9AF9-8F24B482FBE3}"/>
              </a:ext>
            </a:extLst>
          </p:cNvPr>
          <p:cNvSpPr txBox="1"/>
          <p:nvPr/>
        </p:nvSpPr>
        <p:spPr>
          <a:xfrm>
            <a:off x="4268095" y="2234460"/>
            <a:ext cx="384304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lt-LT" sz="5400" b="1" dirty="0" err="1">
                <a:solidFill>
                  <a:srgbClr val="FCCEC0"/>
                </a:solidFill>
              </a:rPr>
              <a:t>SinBio</a:t>
            </a:r>
            <a:r>
              <a:rPr lang="lt-LT" sz="5400" b="1" dirty="0">
                <a:solidFill>
                  <a:srgbClr val="FCCEC0"/>
                </a:solidFill>
              </a:rPr>
              <a:t> pritaikymas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0D5D1-6CEC-47D7-B2EA-A7684995FA69}"/>
              </a:ext>
            </a:extLst>
          </p:cNvPr>
          <p:cNvSpPr txBox="1"/>
          <p:nvPr/>
        </p:nvSpPr>
        <p:spPr>
          <a:xfrm>
            <a:off x="7936431" y="854638"/>
            <a:ext cx="3736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+mj-lt"/>
              </a:rPr>
              <a:t>Baltymų dizainas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2DA0D9-D2E0-46EE-B0D7-26E35E3E7178}"/>
              </a:ext>
            </a:extLst>
          </p:cNvPr>
          <p:cNvSpPr txBox="1"/>
          <p:nvPr/>
        </p:nvSpPr>
        <p:spPr>
          <a:xfrm>
            <a:off x="9031424" y="2719832"/>
            <a:ext cx="25481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lt-LT" sz="2800" dirty="0">
                <a:solidFill>
                  <a:schemeClr val="bg1"/>
                </a:solidFill>
                <a:latin typeface="+mj-lt"/>
              </a:rPr>
              <a:t>Maisto pramonė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BE241B-2FB3-41C9-B2E8-0BEFB7FD65D8}"/>
              </a:ext>
            </a:extLst>
          </p:cNvPr>
          <p:cNvSpPr txBox="1"/>
          <p:nvPr/>
        </p:nvSpPr>
        <p:spPr>
          <a:xfrm>
            <a:off x="7970992" y="4961931"/>
            <a:ext cx="4617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+mj-lt"/>
              </a:rPr>
              <a:t>Sintetiniai organizmai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347F7-51E9-4C9D-ACA7-3633664CE589}"/>
              </a:ext>
            </a:extLst>
          </p:cNvPr>
          <p:cNvSpPr txBox="1"/>
          <p:nvPr/>
        </p:nvSpPr>
        <p:spPr>
          <a:xfrm>
            <a:off x="569079" y="4961931"/>
            <a:ext cx="5378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+mj-lt"/>
              </a:rPr>
              <a:t>Naujų medžiagų dizainas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B0F333-7B91-4BD3-A420-ACE452B50D73}"/>
              </a:ext>
            </a:extLst>
          </p:cNvPr>
          <p:cNvSpPr txBox="1"/>
          <p:nvPr/>
        </p:nvSpPr>
        <p:spPr>
          <a:xfrm>
            <a:off x="797897" y="2767385"/>
            <a:ext cx="2443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800" dirty="0">
                <a:solidFill>
                  <a:schemeClr val="bg1"/>
                </a:solidFill>
                <a:latin typeface="+mj-lt"/>
              </a:rPr>
              <a:t>Informacijos saugojimas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E28652-E846-4108-B080-A2E5B0589B22}"/>
              </a:ext>
            </a:extLst>
          </p:cNvPr>
          <p:cNvSpPr txBox="1"/>
          <p:nvPr/>
        </p:nvSpPr>
        <p:spPr>
          <a:xfrm>
            <a:off x="759960" y="849628"/>
            <a:ext cx="4996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+mj-lt"/>
              </a:rPr>
              <a:t>Biologiniai kompiuteriai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98E751-A773-4F1C-A006-E2C37325A591}"/>
              </a:ext>
            </a:extLst>
          </p:cNvPr>
          <p:cNvSpPr txBox="1"/>
          <p:nvPr/>
        </p:nvSpPr>
        <p:spPr>
          <a:xfrm>
            <a:off x="5321610" y="5774571"/>
            <a:ext cx="16466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lt-LT" sz="2800" dirty="0">
                <a:solidFill>
                  <a:schemeClr val="bg1"/>
                </a:solidFill>
                <a:latin typeface="+mj-lt"/>
              </a:rPr>
              <a:t>Medicina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4BBC0-8B9B-48AB-8751-C148F501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24338"/>
            <a:ext cx="2743200" cy="365125"/>
          </a:xfrm>
        </p:spPr>
        <p:txBody>
          <a:bodyPr/>
          <a:lstStyle/>
          <a:p>
            <a:fld id="{D98FD41C-3F8B-41AE-84F3-CAA31E748C15}" type="slidenum">
              <a:rPr lang="lt-LT" smtClean="0"/>
              <a:t>13</a:t>
            </a:fld>
            <a:endParaRPr lang="en-GB"/>
          </a:p>
        </p:txBody>
      </p:sp>
      <p:pic>
        <p:nvPicPr>
          <p:cNvPr id="3" name="Graphic 5" descr="Arrow: Straight with solid fill">
            <a:extLst>
              <a:ext uri="{FF2B5EF4-FFF2-40B4-BE49-F238E27FC236}">
                <a16:creationId xmlns:a16="http://schemas.microsoft.com/office/drawing/2014/main" id="{85260017-B0BE-466E-A1E0-FE3BAD383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71368" y="2719832"/>
            <a:ext cx="914400" cy="914400"/>
          </a:xfrm>
          <a:prstGeom prst="rect">
            <a:avLst/>
          </a:prstGeom>
        </p:spPr>
      </p:pic>
      <p:pic>
        <p:nvPicPr>
          <p:cNvPr id="25" name="Graphic 5" descr="Arrow: Straight with solid fill">
            <a:extLst>
              <a:ext uri="{FF2B5EF4-FFF2-40B4-BE49-F238E27FC236}">
                <a16:creationId xmlns:a16="http://schemas.microsoft.com/office/drawing/2014/main" id="{809AA1A7-FF3A-489E-96F7-5A5A004D1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3469964" y="2753951"/>
            <a:ext cx="914400" cy="914400"/>
          </a:xfrm>
          <a:prstGeom prst="rect">
            <a:avLst/>
          </a:prstGeom>
        </p:spPr>
      </p:pic>
      <p:pic>
        <p:nvPicPr>
          <p:cNvPr id="26" name="Graphic 5" descr="Arrow: Straight with solid fill">
            <a:extLst>
              <a:ext uri="{FF2B5EF4-FFF2-40B4-BE49-F238E27FC236}">
                <a16:creationId xmlns:a16="http://schemas.microsoft.com/office/drawing/2014/main" id="{873151F8-A573-476A-889A-1F34D33AF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H="1" flipV="1">
            <a:off x="5687724" y="4255204"/>
            <a:ext cx="914400" cy="914400"/>
          </a:xfrm>
          <a:prstGeom prst="rect">
            <a:avLst/>
          </a:prstGeom>
        </p:spPr>
      </p:pic>
      <p:pic>
        <p:nvPicPr>
          <p:cNvPr id="27" name="Graphic 5" descr="Arrow: Straight with solid fill">
            <a:extLst>
              <a:ext uri="{FF2B5EF4-FFF2-40B4-BE49-F238E27FC236}">
                <a16:creationId xmlns:a16="http://schemas.microsoft.com/office/drawing/2014/main" id="{9933D76B-7280-46E5-B530-E1BF32148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000000" flipH="1" flipV="1">
            <a:off x="7359574" y="3891263"/>
            <a:ext cx="914400" cy="914400"/>
          </a:xfrm>
          <a:prstGeom prst="rect">
            <a:avLst/>
          </a:prstGeom>
        </p:spPr>
      </p:pic>
      <p:pic>
        <p:nvPicPr>
          <p:cNvPr id="28" name="Graphic 5" descr="Arrow: Straight with solid fill">
            <a:extLst>
              <a:ext uri="{FF2B5EF4-FFF2-40B4-BE49-F238E27FC236}">
                <a16:creationId xmlns:a16="http://schemas.microsoft.com/office/drawing/2014/main" id="{E27EBB84-6E1A-4123-A188-6F6F572E7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600000" flipV="1">
            <a:off x="4015872" y="3891262"/>
            <a:ext cx="914400" cy="914400"/>
          </a:xfrm>
          <a:prstGeom prst="rect">
            <a:avLst/>
          </a:prstGeom>
        </p:spPr>
      </p:pic>
      <p:pic>
        <p:nvPicPr>
          <p:cNvPr id="29" name="Graphic 5" descr="Arrow: Straight with solid fill">
            <a:extLst>
              <a:ext uri="{FF2B5EF4-FFF2-40B4-BE49-F238E27FC236}">
                <a16:creationId xmlns:a16="http://schemas.microsoft.com/office/drawing/2014/main" id="{E9FF661C-D8FC-4712-93EE-269695B86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000000">
            <a:off x="4038617" y="1559768"/>
            <a:ext cx="914400" cy="914400"/>
          </a:xfrm>
          <a:prstGeom prst="rect">
            <a:avLst/>
          </a:prstGeom>
        </p:spPr>
      </p:pic>
      <p:pic>
        <p:nvPicPr>
          <p:cNvPr id="30" name="Graphic 5" descr="Arrow: Straight with solid fill">
            <a:extLst>
              <a:ext uri="{FF2B5EF4-FFF2-40B4-BE49-F238E27FC236}">
                <a16:creationId xmlns:a16="http://schemas.microsoft.com/office/drawing/2014/main" id="{64E9C05C-5A26-45CA-B756-1563946C4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600000" flipH="1">
            <a:off x="7132109" y="15597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8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8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421226-9A75-4017-957A-69CBFDC2F8C4}"/>
              </a:ext>
            </a:extLst>
          </p:cNvPr>
          <p:cNvSpPr txBox="1"/>
          <p:nvPr/>
        </p:nvSpPr>
        <p:spPr>
          <a:xfrm>
            <a:off x="1930" y="6557918"/>
            <a:ext cx="609407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lt-LT" sz="1100" b="0" i="0" u="sng" strike="noStrike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https://www.livekindly.co/scientists-develop-real-vegan-cheese-made-lab-milk/</a:t>
            </a:r>
            <a:endParaRPr lang="lt-LT" sz="1100" b="0">
              <a:effectLst/>
            </a:endParaRPr>
          </a:p>
          <a:p>
            <a:br>
              <a:rPr lang="lt-LT" sz="1100"/>
            </a:br>
            <a:endParaRPr lang="lt-LT" sz="110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25342B3-E09B-40A9-A6B2-6FD10DE68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" b="18793"/>
          <a:stretch/>
        </p:blipFill>
        <p:spPr bwMode="auto">
          <a:xfrm>
            <a:off x="470637" y="2199670"/>
            <a:ext cx="11235833" cy="227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F10F73-1A5A-4CD1-8297-44D3AF5B1DC9}"/>
              </a:ext>
            </a:extLst>
          </p:cNvPr>
          <p:cNvSpPr txBox="1"/>
          <p:nvPr/>
        </p:nvSpPr>
        <p:spPr>
          <a:xfrm>
            <a:off x="1969449" y="840316"/>
            <a:ext cx="824924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 err="1">
                <a:solidFill>
                  <a:srgbClr val="FCCEC0"/>
                </a:solidFill>
                <a:cs typeface="Calibri"/>
              </a:rPr>
              <a:t>Tikras</a:t>
            </a:r>
            <a:r>
              <a:rPr lang="en-US" sz="6000" b="1" dirty="0">
                <a:solidFill>
                  <a:srgbClr val="FCCEC0"/>
                </a:solidFill>
                <a:cs typeface="Calibri"/>
              </a:rPr>
              <a:t> </a:t>
            </a:r>
            <a:r>
              <a:rPr lang="en-US" sz="6000" b="1" dirty="0" err="1">
                <a:solidFill>
                  <a:srgbClr val="FCCEC0"/>
                </a:solidFill>
                <a:cs typeface="Calibri"/>
              </a:rPr>
              <a:t>veganiškas</a:t>
            </a:r>
            <a:r>
              <a:rPr lang="en-US" sz="6000" b="1" dirty="0">
                <a:solidFill>
                  <a:srgbClr val="FCCEC0"/>
                </a:solidFill>
                <a:cs typeface="Calibri"/>
              </a:rPr>
              <a:t> </a:t>
            </a:r>
            <a:r>
              <a:rPr lang="en-US" sz="6000" b="1" dirty="0" err="1">
                <a:solidFill>
                  <a:srgbClr val="FCCEC0"/>
                </a:solidFill>
                <a:cs typeface="Calibri"/>
              </a:rPr>
              <a:t>sūris</a:t>
            </a:r>
            <a:endParaRPr lang="en-US" sz="6000" b="1" dirty="0">
              <a:solidFill>
                <a:srgbClr val="FCCEC0"/>
              </a:solidFill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8A4D2-C8D1-4A37-BC0F-AE606261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14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E6037-5EC8-4E0F-BEA3-525E8E5374AC}"/>
              </a:ext>
            </a:extLst>
          </p:cNvPr>
          <p:cNvSpPr txBox="1"/>
          <p:nvPr/>
        </p:nvSpPr>
        <p:spPr>
          <a:xfrm>
            <a:off x="475435" y="4471284"/>
            <a:ext cx="1662674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 err="1">
                <a:solidFill>
                  <a:srgbClr val="FCCEC0"/>
                </a:solidFill>
                <a:latin typeface="+mj-lt"/>
                <a:cs typeface="Calibri"/>
              </a:rPr>
              <a:t>Gyvūninių</a:t>
            </a:r>
            <a:r>
              <a:rPr lang="en-GB" sz="1600" dirty="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dirty="0" err="1">
                <a:solidFill>
                  <a:srgbClr val="FCCEC0"/>
                </a:solidFill>
                <a:latin typeface="+mj-lt"/>
                <a:cs typeface="Calibri"/>
              </a:rPr>
              <a:t>baltymų</a:t>
            </a:r>
            <a:r>
              <a:rPr lang="en-GB" sz="1600" dirty="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dirty="0" err="1">
                <a:solidFill>
                  <a:srgbClr val="FCCEC0"/>
                </a:solidFill>
                <a:latin typeface="+mj-lt"/>
                <a:cs typeface="Calibri"/>
              </a:rPr>
              <a:t>genų</a:t>
            </a:r>
            <a:r>
              <a:rPr lang="en-GB" sz="1600" dirty="0">
                <a:solidFill>
                  <a:srgbClr val="FCCEC0"/>
                </a:solidFill>
                <a:latin typeface="+mj-lt"/>
                <a:cs typeface="Calibri"/>
              </a:rPr>
              <a:t>  </a:t>
            </a:r>
            <a:r>
              <a:rPr lang="en-GB" sz="1600" dirty="0" err="1">
                <a:solidFill>
                  <a:srgbClr val="FCCEC0"/>
                </a:solidFill>
                <a:latin typeface="+mj-lt"/>
                <a:cs typeface="Calibri"/>
              </a:rPr>
              <a:t>paieška</a:t>
            </a:r>
            <a:endParaRPr lang="en-GB" sz="1600" dirty="0">
              <a:solidFill>
                <a:srgbClr val="FCCEC0"/>
              </a:solidFill>
              <a:latin typeface="+mj-lt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CCCD5-5E9C-41EA-8D2A-C4A481B3AF22}"/>
              </a:ext>
            </a:extLst>
          </p:cNvPr>
          <p:cNvSpPr txBox="1"/>
          <p:nvPr/>
        </p:nvSpPr>
        <p:spPr>
          <a:xfrm>
            <a:off x="2054653" y="4471284"/>
            <a:ext cx="1662674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Atrinktų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DNR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sekų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sintezė</a:t>
            </a:r>
            <a:endParaRPr lang="en-US" sz="24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5C957-CD7E-4F9E-9E6D-595D29E56BB6}"/>
              </a:ext>
            </a:extLst>
          </p:cNvPr>
          <p:cNvSpPr txBox="1"/>
          <p:nvPr/>
        </p:nvSpPr>
        <p:spPr>
          <a:xfrm>
            <a:off x="3946556" y="4471284"/>
            <a:ext cx="1848188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Perkeliama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susintetinta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DNR į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mieles</a:t>
            </a:r>
            <a:endParaRPr lang="en-US" sz="2400" err="1">
              <a:latin typeface="+mj-lt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99A73-E849-4B6E-9432-6848623D7257}"/>
              </a:ext>
            </a:extLst>
          </p:cNvPr>
          <p:cNvSpPr txBox="1"/>
          <p:nvPr/>
        </p:nvSpPr>
        <p:spPr>
          <a:xfrm>
            <a:off x="5986130" y="4416066"/>
            <a:ext cx="1662674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Iš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mielių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surenkami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pieno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baltymai</a:t>
            </a:r>
            <a:endParaRPr lang="en-US" sz="2400" err="1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014D8-9C02-483A-AF6B-625C0F35E3FC}"/>
              </a:ext>
            </a:extLst>
          </p:cNvPr>
          <p:cNvSpPr txBox="1"/>
          <p:nvPr/>
        </p:nvSpPr>
        <p:spPr>
          <a:xfrm>
            <a:off x="7708912" y="4416066"/>
            <a:ext cx="1662674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Pagaminamas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veganiškas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pienas</a:t>
            </a:r>
            <a:endParaRPr lang="en-US" sz="2400" err="1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8DD32-27B6-4C15-86CB-8916436DDCF4}"/>
              </a:ext>
            </a:extLst>
          </p:cNvPr>
          <p:cNvSpPr txBox="1"/>
          <p:nvPr/>
        </p:nvSpPr>
        <p:spPr>
          <a:xfrm>
            <a:off x="9382227" y="4416066"/>
            <a:ext cx="2265595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Pagaminamas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veganiškas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sūris</a:t>
            </a:r>
          </a:p>
        </p:txBody>
      </p:sp>
    </p:spTree>
    <p:extLst>
      <p:ext uri="{BB962C8B-B14F-4D97-AF65-F5344CB8AC3E}">
        <p14:creationId xmlns:p14="http://schemas.microsoft.com/office/powerpoint/2010/main" val="34878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4B783C-A48F-4657-AAFE-6B4E6DBEA220}"/>
              </a:ext>
            </a:extLst>
          </p:cNvPr>
          <p:cNvSpPr txBox="1"/>
          <p:nvPr/>
        </p:nvSpPr>
        <p:spPr>
          <a:xfrm>
            <a:off x="3116484" y="324722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b="0">
                <a:effectLst/>
              </a:rPr>
              <a:t> </a:t>
            </a:r>
            <a:endParaRPr lang="lt-LT"/>
          </a:p>
        </p:txBody>
      </p:sp>
      <p:pic>
        <p:nvPicPr>
          <p:cNvPr id="16386" name="Picture 2" descr="Image result for lab grown meat">
            <a:extLst>
              <a:ext uri="{FF2B5EF4-FFF2-40B4-BE49-F238E27FC236}">
                <a16:creationId xmlns:a16="http://schemas.microsoft.com/office/drawing/2014/main" id="{05E23F6E-AA1A-4AA9-A35C-3162F0D14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2"/>
          <a:stretch/>
        </p:blipFill>
        <p:spPr bwMode="auto">
          <a:xfrm rot="10800000" flipV="1">
            <a:off x="6163519" y="-357032"/>
            <a:ext cx="9798108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lab grown meat burger">
            <a:extLst>
              <a:ext uri="{FF2B5EF4-FFF2-40B4-BE49-F238E27FC236}">
                <a16:creationId xmlns:a16="http://schemas.microsoft.com/office/drawing/2014/main" id="{19F40110-243F-4678-8880-84C6B50D3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33"/>
          <a:stretch/>
        </p:blipFill>
        <p:spPr bwMode="auto">
          <a:xfrm>
            <a:off x="-2566106" y="44273"/>
            <a:ext cx="8729625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nis elementas 13">
            <a:extLst>
              <a:ext uri="{FF2B5EF4-FFF2-40B4-BE49-F238E27FC236}">
                <a16:creationId xmlns:a16="http://schemas.microsoft.com/office/drawing/2014/main" id="{822FE35A-EC4D-41D6-881A-7C1673131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21" r="5197" b="38486"/>
          <a:stretch/>
        </p:blipFill>
        <p:spPr>
          <a:xfrm>
            <a:off x="0" y="4412199"/>
            <a:ext cx="12192000" cy="2445801"/>
          </a:xfrm>
          <a:prstGeom prst="rect">
            <a:avLst/>
          </a:prstGeom>
        </p:spPr>
      </p:pic>
      <p:pic>
        <p:nvPicPr>
          <p:cNvPr id="15" name="Grafinis elementas 14">
            <a:extLst>
              <a:ext uri="{FF2B5EF4-FFF2-40B4-BE49-F238E27FC236}">
                <a16:creationId xmlns:a16="http://schemas.microsoft.com/office/drawing/2014/main" id="{329F48C4-FA5E-4C06-B4C7-268528B64C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706" r="5163" b="36523"/>
          <a:stretch/>
        </p:blipFill>
        <p:spPr>
          <a:xfrm flipH="1" flipV="1">
            <a:off x="0" y="-259310"/>
            <a:ext cx="12387494" cy="3616559"/>
          </a:xfrm>
          <a:prstGeom prst="rect">
            <a:avLst/>
          </a:prstGeom>
        </p:spPr>
      </p:pic>
      <p:sp>
        <p:nvSpPr>
          <p:cNvPr id="16" name="Pavadinimas 1">
            <a:extLst>
              <a:ext uri="{FF2B5EF4-FFF2-40B4-BE49-F238E27FC236}">
                <a16:creationId xmlns:a16="http://schemas.microsoft.com/office/drawing/2014/main" id="{F42C0173-16A0-472F-8F6E-C47E5BA1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76" y="-357032"/>
            <a:ext cx="5854243" cy="2574211"/>
          </a:xfrm>
        </p:spPr>
        <p:txBody>
          <a:bodyPr>
            <a:normAutofit/>
          </a:bodyPr>
          <a:lstStyle/>
          <a:p>
            <a:r>
              <a:rPr lang="lt-LT" sz="4800" b="1" dirty="0" err="1">
                <a:solidFill>
                  <a:srgbClr val="FCCEC0"/>
                </a:solidFill>
                <a:latin typeface="+mn-lt"/>
              </a:rPr>
              <a:t>Hemu</a:t>
            </a:r>
            <a:r>
              <a:rPr lang="lt-LT" sz="4800" b="1" dirty="0">
                <a:solidFill>
                  <a:srgbClr val="FCCEC0"/>
                </a:solidFill>
                <a:latin typeface="+mn-lt"/>
              </a:rPr>
              <a:t> praturtina</a:t>
            </a:r>
            <a:br>
              <a:rPr lang="lt-LT" sz="4800" b="1" dirty="0">
                <a:latin typeface="+mn-lt"/>
              </a:rPr>
            </a:br>
            <a:r>
              <a:rPr lang="lt-LT" sz="4800" b="1" dirty="0">
                <a:solidFill>
                  <a:srgbClr val="FCCEC0"/>
                </a:solidFill>
                <a:latin typeface="+mn-lt"/>
              </a:rPr>
              <a:t>augalinė mėsa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10C405-A2B6-4E11-884D-A684C1123030}"/>
              </a:ext>
            </a:extLst>
          </p:cNvPr>
          <p:cNvSpPr txBox="1"/>
          <p:nvPr/>
        </p:nvSpPr>
        <p:spPr>
          <a:xfrm>
            <a:off x="8895773" y="6478584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lt-LT" sz="1000" b="0" i="0" u="sng" strike="noStrike">
                <a:effectLst/>
                <a:latin typeface="Quicksand" panose="020F0502020204030204" pitchFamily="2" charset="-7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https://hivelife.com/impossible-burger-asia</a:t>
            </a:r>
            <a:r>
              <a:rPr lang="lt-LT" sz="1200" b="0" i="0" u="sng" strike="noStrike">
                <a:effectLst/>
                <a:latin typeface="Quicksand" panose="020F0502020204030204" pitchFamily="2" charset="-7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lt-LT" sz="1000" b="0">
              <a:effectLst/>
              <a:latin typeface="Quicksand" panose="020F0502020204030204" pitchFamily="2" charset="-70"/>
            </a:endParaRPr>
          </a:p>
          <a:p>
            <a:br>
              <a:rPr lang="lt-LT" sz="1000">
                <a:latin typeface="Quicksand" panose="020F0502020204030204" pitchFamily="2" charset="-70"/>
              </a:rPr>
            </a:br>
            <a:endParaRPr lang="lt-LT" sz="1000">
              <a:latin typeface="Quicksand" panose="020F0502020204030204" pitchFamily="2" charset="-7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7112716-A552-432D-A4C6-4EAD43677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7095" y="947202"/>
            <a:ext cx="2771314" cy="616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89DFB6-066C-40B0-BFEA-A0FC25E6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372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F2B246-BF9A-4A81-9B42-E408374C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16</a:t>
            </a:fld>
            <a:endParaRPr lang="en-GB"/>
          </a:p>
        </p:txBody>
      </p:sp>
      <p:pic>
        <p:nvPicPr>
          <p:cNvPr id="7" name="Picture 6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D4372C20-CD4A-FC42-90FD-89EADD7EE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5" y="900886"/>
            <a:ext cx="8483291" cy="50565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26C744A-6610-6E40-AEB9-E5F1CE47F4CB}"/>
              </a:ext>
            </a:extLst>
          </p:cNvPr>
          <p:cNvSpPr/>
          <p:nvPr/>
        </p:nvSpPr>
        <p:spPr>
          <a:xfrm>
            <a:off x="8610600" y="2418832"/>
            <a:ext cx="213346" cy="213346"/>
          </a:xfrm>
          <a:prstGeom prst="ellipse">
            <a:avLst/>
          </a:prstGeom>
          <a:solidFill>
            <a:srgbClr val="A2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0FA121-2115-8A42-AB6A-F33BA8F7A15A}"/>
              </a:ext>
            </a:extLst>
          </p:cNvPr>
          <p:cNvSpPr/>
          <p:nvPr/>
        </p:nvSpPr>
        <p:spPr>
          <a:xfrm>
            <a:off x="8610600" y="2733283"/>
            <a:ext cx="213346" cy="213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4FFBC0-FEFD-C247-8574-61B6DDF94A2E}"/>
              </a:ext>
            </a:extLst>
          </p:cNvPr>
          <p:cNvSpPr/>
          <p:nvPr/>
        </p:nvSpPr>
        <p:spPr>
          <a:xfrm>
            <a:off x="8610600" y="3047793"/>
            <a:ext cx="213346" cy="213346"/>
          </a:xfrm>
          <a:prstGeom prst="ellipse">
            <a:avLst/>
          </a:prstGeom>
          <a:solidFill>
            <a:srgbClr val="FC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FFD9B9-1DB7-364B-BE3E-8B83037DE053}"/>
              </a:ext>
            </a:extLst>
          </p:cNvPr>
          <p:cNvSpPr/>
          <p:nvPr/>
        </p:nvSpPr>
        <p:spPr>
          <a:xfrm>
            <a:off x="8610600" y="3367631"/>
            <a:ext cx="213346" cy="213346"/>
          </a:xfrm>
          <a:prstGeom prst="ellipse">
            <a:avLst/>
          </a:prstGeom>
          <a:solidFill>
            <a:srgbClr val="EF9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BA2574-6C9E-E442-8277-767AD8676A3D}"/>
              </a:ext>
            </a:extLst>
          </p:cNvPr>
          <p:cNvSpPr/>
          <p:nvPr/>
        </p:nvSpPr>
        <p:spPr>
          <a:xfrm>
            <a:off x="8610600" y="3676636"/>
            <a:ext cx="213346" cy="213346"/>
          </a:xfrm>
          <a:prstGeom prst="ellipse">
            <a:avLst/>
          </a:prstGeom>
          <a:solidFill>
            <a:srgbClr val="EF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42F62D-7B92-CD4E-AC11-6077FF6FA021}"/>
              </a:ext>
            </a:extLst>
          </p:cNvPr>
          <p:cNvSpPr/>
          <p:nvPr/>
        </p:nvSpPr>
        <p:spPr>
          <a:xfrm>
            <a:off x="8610600" y="3985581"/>
            <a:ext cx="213346" cy="213346"/>
          </a:xfrm>
          <a:prstGeom prst="ellipse">
            <a:avLst/>
          </a:prstGeom>
          <a:solidFill>
            <a:srgbClr val="E94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948EF-84FC-4081-AA26-EE55E4B5A06C}"/>
              </a:ext>
            </a:extLst>
          </p:cNvPr>
          <p:cNvSpPr txBox="1"/>
          <p:nvPr/>
        </p:nvSpPr>
        <p:spPr>
          <a:xfrm>
            <a:off x="8873762" y="2358792"/>
            <a:ext cx="32843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Nėra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duomenų</a:t>
            </a:r>
            <a:endParaRPr lang="en-US" err="1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5698F9-E4CC-4BF0-A237-9A7793E7AE37}"/>
              </a:ext>
            </a:extLst>
          </p:cNvPr>
          <p:cNvSpPr txBox="1"/>
          <p:nvPr/>
        </p:nvSpPr>
        <p:spPr>
          <a:xfrm>
            <a:off x="8873762" y="270114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Būklė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gera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1E1E6-AC1F-4E24-9F6D-662DC67EEED7}"/>
              </a:ext>
            </a:extLst>
          </p:cNvPr>
          <p:cNvSpPr txBox="1"/>
          <p:nvPr/>
        </p:nvSpPr>
        <p:spPr>
          <a:xfrm>
            <a:off x="8895076" y="3862172"/>
            <a:ext cx="32843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Sunkus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klinikinis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lygmuo</a:t>
            </a:r>
            <a:endParaRPr lang="en-US" err="1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1F9F63-C78F-4E60-82F5-146CE4C4A3C7}"/>
              </a:ext>
            </a:extLst>
          </p:cNvPr>
          <p:cNvSpPr txBox="1"/>
          <p:nvPr/>
        </p:nvSpPr>
        <p:spPr>
          <a:xfrm>
            <a:off x="8895848" y="2978152"/>
            <a:ext cx="32843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Nedidelis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subklinikinis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lygmuo</a:t>
            </a:r>
            <a:endParaRPr lang="en-US" err="1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9DC50-FA5A-426F-ABAC-56A8A3DAC55E}"/>
              </a:ext>
            </a:extLst>
          </p:cNvPr>
          <p:cNvSpPr txBox="1"/>
          <p:nvPr/>
        </p:nvSpPr>
        <p:spPr>
          <a:xfrm>
            <a:off x="8895848" y="3553804"/>
            <a:ext cx="32843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 err="1">
                <a:solidFill>
                  <a:srgbClr val="FCCEC0"/>
                </a:solidFill>
                <a:latin typeface="+mj-lt"/>
                <a:cs typeface="Calibri"/>
              </a:rPr>
              <a:t>Sunkus</a:t>
            </a:r>
            <a:r>
              <a:rPr lang="en-GB" sz="1600" dirty="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dirty="0" err="1">
                <a:solidFill>
                  <a:srgbClr val="FCCEC0"/>
                </a:solidFill>
                <a:latin typeface="+mj-lt"/>
                <a:cs typeface="Calibri"/>
              </a:rPr>
              <a:t>sublinikinis</a:t>
            </a:r>
            <a:r>
              <a:rPr lang="en-GB" sz="1600" dirty="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dirty="0" err="1">
                <a:solidFill>
                  <a:srgbClr val="FCCEC0"/>
                </a:solidFill>
                <a:latin typeface="+mj-lt"/>
                <a:cs typeface="Calibri"/>
              </a:rPr>
              <a:t>lygmuo</a:t>
            </a:r>
            <a:endParaRPr lang="en-US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FC226-4E07-4D1D-ACFB-8DBA2227AF5C}"/>
              </a:ext>
            </a:extLst>
          </p:cNvPr>
          <p:cNvSpPr txBox="1"/>
          <p:nvPr/>
        </p:nvSpPr>
        <p:spPr>
          <a:xfrm>
            <a:off x="8895849" y="3259723"/>
            <a:ext cx="32843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Vidutinis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subklinikinis</a:t>
            </a:r>
            <a:r>
              <a:rPr lang="en-GB" sz="1600">
                <a:solidFill>
                  <a:srgbClr val="FCCEC0"/>
                </a:solidFill>
                <a:latin typeface="+mj-lt"/>
                <a:cs typeface="Calibri"/>
              </a:rPr>
              <a:t> </a:t>
            </a:r>
            <a:r>
              <a:rPr lang="en-GB" sz="1600" err="1">
                <a:solidFill>
                  <a:srgbClr val="FCCEC0"/>
                </a:solidFill>
                <a:latin typeface="+mj-lt"/>
                <a:cs typeface="Calibri"/>
              </a:rPr>
              <a:t>lygmuo</a:t>
            </a:r>
            <a:endParaRPr lang="en-US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72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025DD-041D-4D22-A8B3-263DD73A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17</a:t>
            </a:fld>
            <a:endParaRPr lang="lt-LT"/>
          </a:p>
        </p:txBody>
      </p:sp>
      <p:pic>
        <p:nvPicPr>
          <p:cNvPr id="12" name="Content Placeholder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5636778-D141-5D42-B31E-14C03D83E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03" y="50403"/>
            <a:ext cx="6757194" cy="6757194"/>
          </a:xfrm>
        </p:spPr>
      </p:pic>
    </p:spTree>
    <p:extLst>
      <p:ext uri="{BB962C8B-B14F-4D97-AF65-F5344CB8AC3E}">
        <p14:creationId xmlns:p14="http://schemas.microsoft.com/office/powerpoint/2010/main" val="2543532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e chromi colorful">
            <a:extLst>
              <a:ext uri="{FF2B5EF4-FFF2-40B4-BE49-F238E27FC236}">
                <a16:creationId xmlns:a16="http://schemas.microsoft.com/office/drawing/2014/main" id="{257B693E-FE71-40A7-BFE0-FB94F6DA6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4"/>
          <a:stretch/>
        </p:blipFill>
        <p:spPr bwMode="auto">
          <a:xfrm>
            <a:off x="0" y="0"/>
            <a:ext cx="12334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nis elementas 6">
            <a:extLst>
              <a:ext uri="{FF2B5EF4-FFF2-40B4-BE49-F238E27FC236}">
                <a16:creationId xmlns:a16="http://schemas.microsoft.com/office/drawing/2014/main" id="{CAA7CDF1-F578-4650-9354-DA5DA8CD3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1" r="5197" b="30942"/>
          <a:stretch/>
        </p:blipFill>
        <p:spPr>
          <a:xfrm>
            <a:off x="0" y="4171614"/>
            <a:ext cx="12206606" cy="2745738"/>
          </a:xfrm>
          <a:prstGeom prst="rect">
            <a:avLst/>
          </a:prstGeom>
        </p:spPr>
      </p:pic>
      <p:pic>
        <p:nvPicPr>
          <p:cNvPr id="8" name="Grafinis elementas 7">
            <a:extLst>
              <a:ext uri="{FF2B5EF4-FFF2-40B4-BE49-F238E27FC236}">
                <a16:creationId xmlns:a16="http://schemas.microsoft.com/office/drawing/2014/main" id="{F06D7FEF-6586-42C8-9CD0-30FBDBDB6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706" r="5163" b="36523"/>
          <a:stretch/>
        </p:blipFill>
        <p:spPr>
          <a:xfrm flipH="1" flipV="1">
            <a:off x="-694481" y="-299937"/>
            <a:ext cx="12192000" cy="2523836"/>
          </a:xfrm>
          <a:prstGeom prst="rect">
            <a:avLst/>
          </a:prstGeom>
        </p:spPr>
      </p:pic>
      <p:sp>
        <p:nvSpPr>
          <p:cNvPr id="9" name="Pavadinimas 1">
            <a:extLst>
              <a:ext uri="{FF2B5EF4-FFF2-40B4-BE49-F238E27FC236}">
                <a16:creationId xmlns:a16="http://schemas.microsoft.com/office/drawing/2014/main" id="{3678E46B-D698-4A84-A82F-7EF506C2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" y="2141894"/>
            <a:ext cx="12108607" cy="2574211"/>
          </a:xfrm>
        </p:spPr>
        <p:txBody>
          <a:bodyPr>
            <a:normAutofit/>
          </a:bodyPr>
          <a:lstStyle/>
          <a:p>
            <a:pPr algn="ctr"/>
            <a:r>
              <a:rPr lang="lt-LT" b="1" dirty="0">
                <a:solidFill>
                  <a:srgbClr val="FCCEC0"/>
                </a:solidFill>
                <a:latin typeface="+mn-lt"/>
              </a:rPr>
              <a:t>E. </a:t>
            </a:r>
            <a:r>
              <a:rPr lang="lt-LT" b="1" dirty="0" err="1">
                <a:solidFill>
                  <a:srgbClr val="FCCEC0"/>
                </a:solidFill>
                <a:latin typeface="+mn-lt"/>
              </a:rPr>
              <a:t>Chromi</a:t>
            </a:r>
            <a:r>
              <a:rPr lang="lt-LT" b="1" dirty="0">
                <a:solidFill>
                  <a:srgbClr val="FCCEC0"/>
                </a:solidFill>
                <a:latin typeface="+mn-lt"/>
              </a:rPr>
              <a:t> + bakterijos = spalvotos bakterijos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DEB2D-B7C6-44A0-92D2-83A75E09C602}"/>
              </a:ext>
            </a:extLst>
          </p:cNvPr>
          <p:cNvSpPr txBox="1"/>
          <p:nvPr/>
        </p:nvSpPr>
        <p:spPr>
          <a:xfrm>
            <a:off x="5768767" y="63955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lt-LT" sz="900" b="0" i="0" u="sng" strike="noStrike">
                <a:effectLst/>
                <a:latin typeface="Quicksand" panose="020F0502020204030204" pitchFamily="2" charset="-7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https://inhabitat.com/e-chromi-designer-bacteria-will-color-your-poop-according-to-what-ails-you/james-king-alexandra-daisy-ginsberg-designer-bacteria-color-coded-disease-e-chromi-5/</a:t>
            </a:r>
            <a:endParaRPr lang="lt-LT" sz="900" b="0">
              <a:effectLst/>
              <a:latin typeface="Quicksand" panose="020F0502020204030204" pitchFamily="2" charset="-70"/>
            </a:endParaRPr>
          </a:p>
          <a:p>
            <a:pPr algn="r"/>
            <a:br>
              <a:rPr lang="lt-LT" sz="900">
                <a:latin typeface="Quicksand" panose="020F0502020204030204" pitchFamily="2" charset="-70"/>
              </a:rPr>
            </a:br>
            <a:endParaRPr lang="lt-LT" sz="900">
              <a:latin typeface="Quicksand" panose="020F0502020204030204" pitchFamily="2" charset="-70"/>
            </a:endParaRPr>
          </a:p>
        </p:txBody>
      </p:sp>
    </p:spTree>
    <p:extLst>
      <p:ext uri="{BB962C8B-B14F-4D97-AF65-F5344CB8AC3E}">
        <p14:creationId xmlns:p14="http://schemas.microsoft.com/office/powerpoint/2010/main" val="4180697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5A169DA-4532-433D-AF40-D3165DA2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3838ABD5-FBA8-4E06-AB71-B31A7BC9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64DA6AE-9F79-4A97-97BE-8CF0C8BC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99" y="-520861"/>
            <a:ext cx="12206099" cy="814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1318D-3FE6-43C1-B675-7BBC200CBBD2}"/>
              </a:ext>
            </a:extLst>
          </p:cNvPr>
          <p:cNvSpPr txBox="1"/>
          <p:nvPr/>
        </p:nvSpPr>
        <p:spPr>
          <a:xfrm>
            <a:off x="5919242" y="647653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lt-LT" sz="800" b="0" i="0" u="sng" strike="noStrike">
                <a:solidFill>
                  <a:srgbClr val="A2AEAE"/>
                </a:solidFill>
                <a:effectLst/>
                <a:latin typeface="Quicksand" panose="020F0502020204030204" pitchFamily="2" charset="-7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https://inhabitat.com/e-chromi-designer-bacteria-will-color-your-poop-according-to-what-ails-you/james-king-alexandra-daisy-ginsberg-designer-bacteria-color-coded-disease-e-chromi-5/</a:t>
            </a:r>
            <a:endParaRPr lang="lt-LT" sz="800" b="0">
              <a:solidFill>
                <a:srgbClr val="A2AEAE"/>
              </a:solidFill>
              <a:effectLst/>
              <a:latin typeface="Quicksand" panose="020F0502020204030204" pitchFamily="2" charset="-70"/>
            </a:endParaRPr>
          </a:p>
          <a:p>
            <a:pPr algn="r"/>
            <a:br>
              <a:rPr lang="lt-LT" sz="800">
                <a:solidFill>
                  <a:srgbClr val="A2AEAE"/>
                </a:solidFill>
                <a:latin typeface="Quicksand" panose="020F0502020204030204" pitchFamily="2" charset="-70"/>
              </a:rPr>
            </a:br>
            <a:endParaRPr lang="lt-LT" sz="800">
              <a:solidFill>
                <a:srgbClr val="A2AEAE"/>
              </a:solidFill>
              <a:latin typeface="Quicksand" panose="020F0502020204030204" pitchFamily="2" charset="-70"/>
            </a:endParaRPr>
          </a:p>
        </p:txBody>
      </p:sp>
    </p:spTree>
    <p:extLst>
      <p:ext uri="{BB962C8B-B14F-4D97-AF65-F5344CB8AC3E}">
        <p14:creationId xmlns:p14="http://schemas.microsoft.com/office/powerpoint/2010/main" val="14685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9FED-BE2F-4916-BBA4-343DA09B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944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FCCEC0"/>
                </a:solidFill>
                <a:latin typeface="+mn-lt"/>
                <a:cs typeface="Calibri Light"/>
              </a:rPr>
              <a:t>Apie</a:t>
            </a:r>
            <a:r>
              <a:rPr lang="en-US" sz="5400" b="1" dirty="0">
                <a:solidFill>
                  <a:srgbClr val="FCCEC0"/>
                </a:solidFill>
                <a:latin typeface="+mn-lt"/>
                <a:cs typeface="Calibri Light"/>
              </a:rPr>
              <a:t> </a:t>
            </a:r>
            <a:r>
              <a:rPr lang="en-US" sz="5400" b="1" dirty="0" err="1">
                <a:solidFill>
                  <a:srgbClr val="FCCEC0"/>
                </a:solidFill>
                <a:latin typeface="+mn-lt"/>
                <a:cs typeface="Calibri Light"/>
              </a:rPr>
              <a:t>ką</a:t>
            </a:r>
            <a:r>
              <a:rPr lang="en-US" sz="5400" b="1" dirty="0">
                <a:solidFill>
                  <a:srgbClr val="FCCEC0"/>
                </a:solidFill>
                <a:latin typeface="+mn-lt"/>
                <a:cs typeface="Calibri Light"/>
              </a:rPr>
              <a:t> </a:t>
            </a:r>
            <a:r>
              <a:rPr lang="en-US" sz="5400" b="1" dirty="0" err="1">
                <a:solidFill>
                  <a:srgbClr val="FCCEC0"/>
                </a:solidFill>
                <a:latin typeface="+mn-lt"/>
                <a:cs typeface="Calibri Light"/>
              </a:rPr>
              <a:t>šiandien</a:t>
            </a:r>
            <a:r>
              <a:rPr lang="en-US" sz="5400" b="1" dirty="0">
                <a:solidFill>
                  <a:srgbClr val="FCCEC0"/>
                </a:solidFill>
                <a:latin typeface="+mn-lt"/>
                <a:cs typeface="Calibri Light"/>
              </a:rPr>
              <a:t> </a:t>
            </a:r>
            <a:r>
              <a:rPr lang="en-US" sz="5400" b="1" dirty="0" err="1">
                <a:solidFill>
                  <a:srgbClr val="FCCEC0"/>
                </a:solidFill>
                <a:latin typeface="+mn-lt"/>
                <a:cs typeface="Calibri Light"/>
              </a:rPr>
              <a:t>kalbėsime</a:t>
            </a:r>
            <a:r>
              <a:rPr lang="en-US" sz="5400" b="1" dirty="0">
                <a:solidFill>
                  <a:srgbClr val="FCCEC0"/>
                </a:solidFill>
                <a:latin typeface="+mn-lt"/>
                <a:cs typeface="Calibri Light"/>
              </a:rPr>
              <a:t>?</a:t>
            </a:r>
            <a:endParaRPr lang="en-US" sz="5400" b="1" dirty="0">
              <a:latin typeface="+mn-l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5D28E-4B9C-473C-AD0A-80BDC0D87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iGEM</a:t>
            </a:r>
            <a:endParaRPr lang="en-US" sz="3200" dirty="0">
              <a:solidFill>
                <a:schemeClr val="bg1"/>
              </a:solidFill>
              <a:latin typeface="+mj-lt"/>
              <a:cs typeface="Calibri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Prisiminsime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baltymų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sintezę</a:t>
            </a:r>
            <a:endParaRPr lang="en-US" sz="3200" dirty="0">
              <a:solidFill>
                <a:schemeClr val="bg1"/>
              </a:solidFill>
              <a:latin typeface="+mj-lt"/>
              <a:cs typeface="Calibri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Sintetinės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biologijos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apibrėžimas</a:t>
            </a:r>
            <a:endParaRPr lang="en-US" sz="3200" dirty="0">
              <a:solidFill>
                <a:schemeClr val="bg1"/>
              </a:solidFill>
              <a:latin typeface="+mj-lt"/>
              <a:cs typeface="Calibri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Kam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reikalinga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sintetinė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biologija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ir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kur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ji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pritaikoma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?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Kaip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sugalvoti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sprendimą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įgyvendinamą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sintetinės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biologijos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būdais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?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Kaip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kurti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sintetinės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biologijos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cs typeface="Calibri"/>
              </a:rPr>
              <a:t>būdais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Calibri"/>
              </a:rPr>
              <a:t>?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D8AA3-DA8D-4681-8D63-9455393A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24770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C841E7F-9D25-4A0F-A8F6-6C3F6FE8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AE52081C-2781-42EE-9CAB-3E7F99E3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3CF9B42-6DEC-4474-AED7-83227CF6C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965" y="0"/>
            <a:ext cx="139213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42D403-6F19-4D3A-914B-70B6930F71CC}"/>
              </a:ext>
            </a:extLst>
          </p:cNvPr>
          <p:cNvSpPr txBox="1"/>
          <p:nvPr/>
        </p:nvSpPr>
        <p:spPr>
          <a:xfrm>
            <a:off x="5919242" y="647653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lt-LT" sz="800" b="0" i="0" u="sng" strike="noStrike">
                <a:solidFill>
                  <a:srgbClr val="A2AEAE"/>
                </a:solidFill>
                <a:effectLst/>
                <a:latin typeface="Quicksand" panose="020F0502020204030204" pitchFamily="2" charset="-7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https://inhabitat.com/e-chromi-designer-bacteria-will-color-your-poop-according-to-what-ails-you/james-king-alexandra-daisy-ginsberg-designer-bacteria-color-coded-disease-e-chromi-5/</a:t>
            </a:r>
            <a:endParaRPr lang="lt-LT" sz="800" b="0">
              <a:solidFill>
                <a:srgbClr val="A2AEAE"/>
              </a:solidFill>
              <a:effectLst/>
              <a:latin typeface="Quicksand" panose="020F0502020204030204" pitchFamily="2" charset="-70"/>
            </a:endParaRPr>
          </a:p>
          <a:p>
            <a:pPr algn="r"/>
            <a:br>
              <a:rPr lang="lt-LT" sz="800">
                <a:solidFill>
                  <a:srgbClr val="A2AEAE"/>
                </a:solidFill>
                <a:latin typeface="Quicksand" panose="020F0502020204030204" pitchFamily="2" charset="-70"/>
              </a:rPr>
            </a:br>
            <a:endParaRPr lang="lt-LT" sz="800">
              <a:solidFill>
                <a:srgbClr val="A2AEAE"/>
              </a:solidFill>
              <a:latin typeface="Quicksand" panose="020F0502020204030204" pitchFamily="2" charset="-70"/>
            </a:endParaRPr>
          </a:p>
        </p:txBody>
      </p:sp>
    </p:spTree>
    <p:extLst>
      <p:ext uri="{BB962C8B-B14F-4D97-AF65-F5344CB8AC3E}">
        <p14:creationId xmlns:p14="http://schemas.microsoft.com/office/powerpoint/2010/main" val="423840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8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389E6EC5-52E8-463C-A1D4-7451A9A01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567" y="-47730"/>
            <a:ext cx="12305881" cy="6961834"/>
          </a:xfrm>
          <a:prstGeom prst="rect">
            <a:avLst/>
          </a:prstGeom>
        </p:spPr>
      </p:pic>
      <p:pic>
        <p:nvPicPr>
          <p:cNvPr id="7" name="Grafinis elementas 5">
            <a:extLst>
              <a:ext uri="{FF2B5EF4-FFF2-40B4-BE49-F238E27FC236}">
                <a16:creationId xmlns:a16="http://schemas.microsoft.com/office/drawing/2014/main" id="{D28E496A-B2BA-DB42-BD2D-742BACACC3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706" r="5163" b="36523"/>
          <a:stretch/>
        </p:blipFill>
        <p:spPr>
          <a:xfrm flipH="1" flipV="1">
            <a:off x="0" y="-47730"/>
            <a:ext cx="12192000" cy="25238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D32F-E3FD-47BD-BF49-C0B22BEA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21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7CCC7-1F5B-434F-B8F8-C871BFB5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830" y="54325"/>
            <a:ext cx="6026063" cy="1325563"/>
          </a:xfrm>
        </p:spPr>
        <p:txBody>
          <a:bodyPr>
            <a:normAutofit/>
          </a:bodyPr>
          <a:lstStyle/>
          <a:p>
            <a:r>
              <a:rPr lang="lt-LT" sz="4000" b="1" dirty="0">
                <a:solidFill>
                  <a:srgbClr val="FCCEC0"/>
                </a:solidFill>
                <a:latin typeface="+mn-lt"/>
                <a:cs typeface="Calibri Light"/>
              </a:rPr>
              <a:t>Baltymai su naujomis funkcijomis</a:t>
            </a:r>
            <a:endParaRPr lang="en-US" sz="4800" dirty="0">
              <a:latin typeface="+mn-lt"/>
            </a:endParaRPr>
          </a:p>
        </p:txBody>
      </p:sp>
      <p:pic>
        <p:nvPicPr>
          <p:cNvPr id="10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A060EC7F-6425-40A3-A42E-340246ADD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142" y="2315194"/>
            <a:ext cx="4669134" cy="1242313"/>
          </a:xfrm>
          <a:prstGeom prst="rect">
            <a:avLst/>
          </a:prstGeom>
        </p:spPr>
      </p:pic>
      <p:pic>
        <p:nvPicPr>
          <p:cNvPr id="16" name="Picture 16" descr="A picture containing indoor, decorated&#10;&#10;Description automatically generated">
            <a:extLst>
              <a:ext uri="{FF2B5EF4-FFF2-40B4-BE49-F238E27FC236}">
                <a16:creationId xmlns:a16="http://schemas.microsoft.com/office/drawing/2014/main" id="{0B365260-F6DF-406B-9361-612254FAD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1932" y="2005290"/>
            <a:ext cx="7492721" cy="4111835"/>
          </a:xfrm>
          <a:prstGeom prst="rect">
            <a:avLst/>
          </a:prstGeom>
        </p:spPr>
      </p:pic>
      <p:pic>
        <p:nvPicPr>
          <p:cNvPr id="6" name="Grafinis elementas 4">
            <a:extLst>
              <a:ext uri="{FF2B5EF4-FFF2-40B4-BE49-F238E27FC236}">
                <a16:creationId xmlns:a16="http://schemas.microsoft.com/office/drawing/2014/main" id="{2DB2E866-D0D8-CC47-8E28-225E07AC1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21" r="5197" b="30942"/>
          <a:stretch/>
        </p:blipFill>
        <p:spPr>
          <a:xfrm>
            <a:off x="7887" y="4171614"/>
            <a:ext cx="12299203" cy="27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95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4F7B-08C3-A149-837F-A28114F8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1137-236B-8F4F-A2A1-C53271A1B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B5EAE-7C33-6B4E-A572-964A6596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22</a:t>
            </a:fld>
            <a:endParaRPr lang="lt-LT"/>
          </a:p>
        </p:txBody>
      </p:sp>
      <p:pic>
        <p:nvPicPr>
          <p:cNvPr id="1028" name="Picture 4" descr="slides">
            <a:extLst>
              <a:ext uri="{FF2B5EF4-FFF2-40B4-BE49-F238E27FC236}">
                <a16:creationId xmlns:a16="http://schemas.microsoft.com/office/drawing/2014/main" id="{EBDDEBFA-4651-46BB-8947-7B1ABF4E8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2" y="523875"/>
            <a:ext cx="8715375" cy="5810250"/>
          </a:xfrm>
          <a:prstGeom prst="rect">
            <a:avLst/>
          </a:prstGeom>
          <a:ln w="127000" cap="sq">
            <a:solidFill>
              <a:srgbClr val="FCCE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84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veikslėlis 3">
            <a:extLst>
              <a:ext uri="{FF2B5EF4-FFF2-40B4-BE49-F238E27FC236}">
                <a16:creationId xmlns:a16="http://schemas.microsoft.com/office/drawing/2014/main" id="{AFAC34ED-F278-7C46-8BE2-6603D124C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avadinimas 1">
            <a:extLst>
              <a:ext uri="{FF2B5EF4-FFF2-40B4-BE49-F238E27FC236}">
                <a16:creationId xmlns:a16="http://schemas.microsoft.com/office/drawing/2014/main" id="{847438A2-385E-46DA-97E1-FFBABBAE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55" y="1502010"/>
            <a:ext cx="8965490" cy="385398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lt-LT" sz="8800" b="1" dirty="0">
                <a:solidFill>
                  <a:schemeClr val="bg1"/>
                </a:solidFill>
                <a:latin typeface="+mn-lt"/>
              </a:rPr>
              <a:t>Kaip </a:t>
            </a:r>
            <a:r>
              <a:rPr lang="lt-LT" sz="8800" b="1" dirty="0">
                <a:solidFill>
                  <a:srgbClr val="FCCEC0"/>
                </a:solidFill>
                <a:latin typeface="+mn-lt"/>
              </a:rPr>
              <a:t>sugalvoti</a:t>
            </a:r>
            <a:r>
              <a:rPr lang="lt-LT" sz="8800" b="1" u="sng" dirty="0">
                <a:solidFill>
                  <a:schemeClr val="bg1"/>
                </a:solidFill>
                <a:latin typeface="+mn-lt"/>
              </a:rPr>
              <a:t> </a:t>
            </a:r>
            <a:r>
              <a:rPr lang="lt-LT" sz="8800" b="1" dirty="0">
                <a:solidFill>
                  <a:schemeClr val="bg1"/>
                </a:solidFill>
                <a:latin typeface="+mn-lt"/>
              </a:rPr>
              <a:t>tokią sistemą?</a:t>
            </a:r>
            <a:endParaRPr lang="en-US" sz="7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0C5F3-DFA7-4C9B-A6B3-BFDC1301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124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F43698F-316A-49E7-8D05-55F1B501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044700"/>
            <a:ext cx="4921956" cy="2768600"/>
          </a:xfrm>
          <a:prstGeom prst="rect">
            <a:avLst/>
          </a:prstGeom>
          <a:noFill/>
          <a:ln w="76200">
            <a:solidFill>
              <a:srgbClr val="1B84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6FD6654B-1C80-4724-ACCE-39FD17710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7246" y="2049780"/>
            <a:ext cx="4912925" cy="2763520"/>
          </a:xfrm>
          <a:prstGeom prst="rect">
            <a:avLst/>
          </a:prstGeom>
          <a:noFill/>
          <a:ln w="76200">
            <a:solidFill>
              <a:srgbClr val="1B84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8B116C-6E1A-489D-A29E-11EBF9D4C038}"/>
              </a:ext>
            </a:extLst>
          </p:cNvPr>
          <p:cNvSpPr txBox="1"/>
          <p:nvPr/>
        </p:nvSpPr>
        <p:spPr>
          <a:xfrm>
            <a:off x="2049498" y="1172415"/>
            <a:ext cx="244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3200" b="1" dirty="0">
                <a:solidFill>
                  <a:srgbClr val="FCCEC0"/>
                </a:solidFill>
              </a:rPr>
              <a:t>Kompiuteriai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20594-1000-41B9-BCE2-0640EC5993AA}"/>
              </a:ext>
            </a:extLst>
          </p:cNvPr>
          <p:cNvSpPr txBox="1"/>
          <p:nvPr/>
        </p:nvSpPr>
        <p:spPr>
          <a:xfrm>
            <a:off x="7406360" y="1172415"/>
            <a:ext cx="3014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3200" b="1">
                <a:solidFill>
                  <a:srgbClr val="FCCEC0"/>
                </a:solidFill>
              </a:rPr>
              <a:t>Gyvi organizmai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FDA2E76-5B2E-43B9-A6A3-7EC7CD05A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184"/>
          <a:stretch/>
        </p:blipFill>
        <p:spPr bwMode="auto">
          <a:xfrm>
            <a:off x="876718" y="5085695"/>
            <a:ext cx="4794120" cy="49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AAEEA96-938C-4D1B-A916-C1C1C61D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340" y="5085695"/>
            <a:ext cx="48196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8F5F7A-8461-46A4-AC72-4A977B994B02}"/>
              </a:ext>
            </a:extLst>
          </p:cNvPr>
          <p:cNvSpPr txBox="1"/>
          <p:nvPr/>
        </p:nvSpPr>
        <p:spPr>
          <a:xfrm>
            <a:off x="0" y="636059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1100" b="0" i="0" u="sng" strike="noStrike">
                <a:effectLst/>
                <a:latin typeface="Quicksand" panose="020F0502020204030204" pitchFamily="2" charset="-7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https://singularityhub.com/2019/02/01/how-genome-sequencing-and-senolytics-can-help-us-live-healthier-longer/</a:t>
            </a:r>
            <a:endParaRPr lang="lt-LT" sz="1100">
              <a:latin typeface="Quicksand" panose="020F0502020204030204" pitchFamily="2" charset="-70"/>
            </a:endParaRPr>
          </a:p>
        </p:txBody>
      </p:sp>
    </p:spTree>
    <p:extLst>
      <p:ext uri="{BB962C8B-B14F-4D97-AF65-F5344CB8AC3E}">
        <p14:creationId xmlns:p14="http://schemas.microsoft.com/office/powerpoint/2010/main" val="873879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AE61767-2E82-4A8B-B242-9727D859B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"/>
          <a:stretch/>
        </p:blipFill>
        <p:spPr bwMode="auto">
          <a:xfrm>
            <a:off x="937260" y="1955006"/>
            <a:ext cx="4419771" cy="2910161"/>
          </a:xfrm>
          <a:prstGeom prst="rect">
            <a:avLst/>
          </a:prstGeom>
          <a:noFill/>
          <a:ln w="76200">
            <a:solidFill>
              <a:srgbClr val="1B84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A627B9F-F713-4C03-865A-3AD7CC20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69" y="1973919"/>
            <a:ext cx="4419771" cy="2910161"/>
          </a:xfrm>
          <a:prstGeom prst="rect">
            <a:avLst/>
          </a:prstGeom>
          <a:noFill/>
          <a:ln w="76200">
            <a:solidFill>
              <a:srgbClr val="1B84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dyklė: dešinėn 3">
            <a:extLst>
              <a:ext uri="{FF2B5EF4-FFF2-40B4-BE49-F238E27FC236}">
                <a16:creationId xmlns:a16="http://schemas.microsoft.com/office/drawing/2014/main" id="{FB16AA42-E07E-47B1-84C6-0157B619FAEA}"/>
              </a:ext>
            </a:extLst>
          </p:cNvPr>
          <p:cNvSpPr/>
          <p:nvPr/>
        </p:nvSpPr>
        <p:spPr>
          <a:xfrm>
            <a:off x="5618480" y="3210560"/>
            <a:ext cx="955040" cy="528320"/>
          </a:xfrm>
          <a:prstGeom prst="rightArrow">
            <a:avLst/>
          </a:prstGeom>
          <a:solidFill>
            <a:srgbClr val="FCCEC0"/>
          </a:solidFill>
          <a:ln>
            <a:solidFill>
              <a:srgbClr val="FCC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9B021-1E49-439F-B00B-A47EB9119E35}"/>
              </a:ext>
            </a:extLst>
          </p:cNvPr>
          <p:cNvSpPr txBox="1"/>
          <p:nvPr/>
        </p:nvSpPr>
        <p:spPr>
          <a:xfrm>
            <a:off x="1384384" y="5120640"/>
            <a:ext cx="4419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3200">
                <a:solidFill>
                  <a:srgbClr val="FCCEC0"/>
                </a:solidFill>
                <a:latin typeface="+mj-lt"/>
              </a:rPr>
              <a:t>Tranzistoriai, diodai…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7B1CF-68D7-4E67-8C69-CA59207F78C6}"/>
              </a:ext>
            </a:extLst>
          </p:cNvPr>
          <p:cNvSpPr txBox="1"/>
          <p:nvPr/>
        </p:nvSpPr>
        <p:spPr>
          <a:xfrm>
            <a:off x="6787978" y="5120640"/>
            <a:ext cx="5180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3200">
                <a:solidFill>
                  <a:srgbClr val="FCCEC0"/>
                </a:solidFill>
                <a:latin typeface="+mj-lt"/>
              </a:rPr>
              <a:t>Kompiuterio mikroschema</a:t>
            </a:r>
          </a:p>
        </p:txBody>
      </p:sp>
    </p:spTree>
    <p:extLst>
      <p:ext uri="{BB962C8B-B14F-4D97-AF65-F5344CB8AC3E}">
        <p14:creationId xmlns:p14="http://schemas.microsoft.com/office/powerpoint/2010/main" val="2049745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521DDE-3F5D-4F1D-B73F-FD96AC6DF223}"/>
              </a:ext>
            </a:extLst>
          </p:cNvPr>
          <p:cNvSpPr txBox="1"/>
          <p:nvPr/>
        </p:nvSpPr>
        <p:spPr>
          <a:xfrm>
            <a:off x="0" y="6311900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1100" b="0" i="0" u="sng" strike="noStrike">
                <a:effectLst/>
                <a:latin typeface="Quicksand" panose="020F0502020204030204" pitchFamily="2" charset="-7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https://www.extremetech.com/extreme/232190-how-mits-new-biological-computer-works-and-what-it-could-do-in-the-future</a:t>
            </a:r>
            <a:endParaRPr lang="lt-LT" sz="1100">
              <a:latin typeface="Quicksand" panose="020F0502020204030204" pitchFamily="2" charset="-7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C2D56C-3577-4789-94B7-1CC6AC35D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15" y="1300639"/>
            <a:ext cx="7717570" cy="4256722"/>
          </a:xfrm>
          <a:prstGeom prst="rect">
            <a:avLst/>
          </a:prstGeom>
          <a:noFill/>
          <a:ln w="76200">
            <a:solidFill>
              <a:srgbClr val="1B84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742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D34A9-8212-094C-8075-ECFB6F40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27</a:t>
            </a:fld>
            <a:endParaRPr lang="lt-LT"/>
          </a:p>
        </p:txBody>
      </p:sp>
      <p:pic>
        <p:nvPicPr>
          <p:cNvPr id="5" name="Graphic 12" descr="Back with solid fill">
            <a:extLst>
              <a:ext uri="{FF2B5EF4-FFF2-40B4-BE49-F238E27FC236}">
                <a16:creationId xmlns:a16="http://schemas.microsoft.com/office/drawing/2014/main" id="{3FFAE586-55EC-DF4A-BCE4-F7EEE3ABF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300000">
            <a:off x="2868954" y="622086"/>
            <a:ext cx="1306966" cy="1306966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826A5A0-D120-5945-8051-4BAB918CB10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FD41C-3F8B-41AE-84F3-CAA31E748C15}" type="slidenum">
              <a:rPr lang="lt-LT" smtClean="0"/>
              <a:pPr/>
              <a:t>27</a:t>
            </a:fld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9A5D44-EEA9-A049-86C8-DAE7E066DB44}"/>
              </a:ext>
            </a:extLst>
          </p:cNvPr>
          <p:cNvGrpSpPr/>
          <p:nvPr/>
        </p:nvGrpSpPr>
        <p:grpSpPr>
          <a:xfrm>
            <a:off x="8528077" y="5270752"/>
            <a:ext cx="3298504" cy="662622"/>
            <a:chOff x="4378203" y="4479030"/>
            <a:chExt cx="6704545" cy="134684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03742C-7A85-014F-9185-3DEBB0736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203" y="5158699"/>
              <a:ext cx="6704545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72277D43-5110-2C4C-95EF-21AD2FECE7EE}"/>
                </a:ext>
              </a:extLst>
            </p:cNvPr>
            <p:cNvSpPr/>
            <p:nvPr/>
          </p:nvSpPr>
          <p:spPr>
            <a:xfrm rot="5400000">
              <a:off x="4879594" y="4450758"/>
              <a:ext cx="1334356" cy="140417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76AFEB-C649-8446-BBF5-9BA645BA9146}"/>
                </a:ext>
              </a:extLst>
            </p:cNvPr>
            <p:cNvSpPr/>
            <p:nvPr/>
          </p:nvSpPr>
          <p:spPr>
            <a:xfrm>
              <a:off x="6266251" y="5023242"/>
              <a:ext cx="255398" cy="2553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E165B7-04FF-BC4D-A631-C6A65E7E7C8B}"/>
                </a:ext>
              </a:extLst>
            </p:cNvPr>
            <p:cNvGrpSpPr/>
            <p:nvPr/>
          </p:nvGrpSpPr>
          <p:grpSpPr>
            <a:xfrm>
              <a:off x="6995481" y="4479030"/>
              <a:ext cx="1676963" cy="1334356"/>
              <a:chOff x="5303413" y="3722037"/>
              <a:chExt cx="2198373" cy="1749241"/>
            </a:xfrm>
          </p:grpSpPr>
          <p:sp>
            <p:nvSpPr>
              <p:cNvPr id="20" name="Triangle 19">
                <a:extLst>
                  <a:ext uri="{FF2B5EF4-FFF2-40B4-BE49-F238E27FC236}">
                    <a16:creationId xmlns:a16="http://schemas.microsoft.com/office/drawing/2014/main" id="{607CAABB-6CF5-9449-9D41-74C6633FE344}"/>
                  </a:ext>
                </a:extLst>
              </p:cNvPr>
              <p:cNvSpPr/>
              <p:nvPr/>
            </p:nvSpPr>
            <p:spPr>
              <a:xfrm rot="5400000">
                <a:off x="5349174" y="3676276"/>
                <a:ext cx="1749241" cy="1840764"/>
              </a:xfrm>
              <a:prstGeom prst="triangle">
                <a:avLst/>
              </a:prstGeom>
              <a:solidFill>
                <a:srgbClr val="EF9F8D"/>
              </a:solidFill>
              <a:ln w="57150">
                <a:solidFill>
                  <a:srgbClr val="EF9F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6623B97-8562-BA4D-92F7-1A306CD6DA42}"/>
                  </a:ext>
                </a:extLst>
              </p:cNvPr>
              <p:cNvSpPr/>
              <p:nvPr/>
            </p:nvSpPr>
            <p:spPr>
              <a:xfrm>
                <a:off x="7166978" y="4426760"/>
                <a:ext cx="334808" cy="334808"/>
              </a:xfrm>
              <a:prstGeom prst="ellipse">
                <a:avLst/>
              </a:prstGeom>
              <a:solidFill>
                <a:srgbClr val="EF9F8D"/>
              </a:solidFill>
              <a:ln w="57150">
                <a:solidFill>
                  <a:srgbClr val="EF9F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03A32D-BDB7-BF40-9BF8-4072B77EC94B}"/>
                </a:ext>
              </a:extLst>
            </p:cNvPr>
            <p:cNvGrpSpPr/>
            <p:nvPr/>
          </p:nvGrpSpPr>
          <p:grpSpPr>
            <a:xfrm>
              <a:off x="9210616" y="4491520"/>
              <a:ext cx="1676963" cy="1334356"/>
              <a:chOff x="5303413" y="3722037"/>
              <a:chExt cx="2198373" cy="1749241"/>
            </a:xfrm>
            <a:solidFill>
              <a:srgbClr val="1B8489"/>
            </a:solidFill>
          </p:grpSpPr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B6100A37-2E8D-3647-B990-61B73B0CE56E}"/>
                  </a:ext>
                </a:extLst>
              </p:cNvPr>
              <p:cNvSpPr/>
              <p:nvPr/>
            </p:nvSpPr>
            <p:spPr>
              <a:xfrm rot="5400000">
                <a:off x="5349174" y="3676276"/>
                <a:ext cx="1749241" cy="1840764"/>
              </a:xfrm>
              <a:prstGeom prst="triangle">
                <a:avLst/>
              </a:prstGeom>
              <a:grpFill/>
              <a:ln w="57150">
                <a:solidFill>
                  <a:srgbClr val="1B84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407EAEF-ACEF-954A-A61B-7063DFF78036}"/>
                  </a:ext>
                </a:extLst>
              </p:cNvPr>
              <p:cNvSpPr/>
              <p:nvPr/>
            </p:nvSpPr>
            <p:spPr>
              <a:xfrm>
                <a:off x="7166978" y="4426760"/>
                <a:ext cx="334808" cy="334808"/>
              </a:xfrm>
              <a:prstGeom prst="ellipse">
                <a:avLst/>
              </a:prstGeom>
              <a:grpFill/>
              <a:ln w="57150">
                <a:solidFill>
                  <a:srgbClr val="1B84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605E7A-9849-E64A-8C35-982180E76905}"/>
              </a:ext>
            </a:extLst>
          </p:cNvPr>
          <p:cNvGrpSpPr/>
          <p:nvPr/>
        </p:nvGrpSpPr>
        <p:grpSpPr>
          <a:xfrm>
            <a:off x="5714546" y="3334110"/>
            <a:ext cx="3239807" cy="1247975"/>
            <a:chOff x="802447" y="871511"/>
            <a:chExt cx="6585238" cy="253663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8162A2-07DA-F541-9807-DA2EAEE7DFBA}"/>
                </a:ext>
              </a:extLst>
            </p:cNvPr>
            <p:cNvCxnSpPr/>
            <p:nvPr/>
          </p:nvCxnSpPr>
          <p:spPr>
            <a:xfrm flipH="1">
              <a:off x="802447" y="2150960"/>
              <a:ext cx="658523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9F17A6-1BE6-3E47-AF2B-EA0FAEE43243}"/>
                </a:ext>
              </a:extLst>
            </p:cNvPr>
            <p:cNvGrpSpPr/>
            <p:nvPr/>
          </p:nvGrpSpPr>
          <p:grpSpPr>
            <a:xfrm>
              <a:off x="2932631" y="1907032"/>
              <a:ext cx="1921374" cy="446379"/>
              <a:chOff x="8364940" y="3280375"/>
              <a:chExt cx="3290248" cy="764400"/>
            </a:xfrm>
          </p:grpSpPr>
          <p:pic>
            <p:nvPicPr>
              <p:cNvPr id="9" name="Picture 8" descr="A picture containing text, businesscard&#10;&#10;Description automatically generated">
                <a:extLst>
                  <a:ext uri="{FF2B5EF4-FFF2-40B4-BE49-F238E27FC236}">
                    <a16:creationId xmlns:a16="http://schemas.microsoft.com/office/drawing/2014/main" id="{4DFE3FCF-2941-AB47-B726-5D9878A04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6523" y="3280375"/>
                <a:ext cx="764400" cy="764400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A801999-9848-1240-A020-2ABB4902E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4940" y="3713480"/>
                <a:ext cx="3290248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 descr="Shape, arrow&#10;&#10;Description automatically generated">
                <a:extLst>
                  <a:ext uri="{FF2B5EF4-FFF2-40B4-BE49-F238E27FC236}">
                    <a16:creationId xmlns:a16="http://schemas.microsoft.com/office/drawing/2014/main" id="{1F96499D-C066-D944-BA67-9164A7644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03318" y="3438478"/>
                <a:ext cx="869690" cy="474377"/>
              </a:xfrm>
              <a:prstGeom prst="rect">
                <a:avLst/>
              </a:prstGeom>
            </p:spPr>
          </p:pic>
          <p:pic>
            <p:nvPicPr>
              <p:cNvPr id="12" name="Picture 11" descr="Shape, circle&#10;&#10;Description automatically generated">
                <a:extLst>
                  <a:ext uri="{FF2B5EF4-FFF2-40B4-BE49-F238E27FC236}">
                    <a16:creationId xmlns:a16="http://schemas.microsoft.com/office/drawing/2014/main" id="{87576266-5C11-AB4C-89EA-F6F3C0EBA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5745" y="3456296"/>
                <a:ext cx="596455" cy="276755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7EF17B7-8241-0646-9FA9-55CFDB95B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3008" y="3387356"/>
                <a:ext cx="682180" cy="343909"/>
              </a:xfrm>
              <a:prstGeom prst="rect">
                <a:avLst/>
              </a:prstGeom>
            </p:spPr>
          </p:pic>
        </p:grp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29CAADAD-B335-ED4D-BA00-E29C32A0F6DF}"/>
                </a:ext>
              </a:extLst>
            </p:cNvPr>
            <p:cNvSpPr/>
            <p:nvPr/>
          </p:nvSpPr>
          <p:spPr>
            <a:xfrm rot="5400000">
              <a:off x="2852562" y="805151"/>
              <a:ext cx="2536637" cy="2669357"/>
            </a:xfrm>
            <a:prstGeom prst="triangl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78A2D3-6DB6-B143-8BF5-2A6EE9861657}"/>
                </a:ext>
              </a:extLst>
            </p:cNvPr>
            <p:cNvSpPr/>
            <p:nvPr/>
          </p:nvSpPr>
          <p:spPr>
            <a:xfrm>
              <a:off x="5488626" y="1893455"/>
              <a:ext cx="485517" cy="485517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955D7298-4D21-3647-B18D-650960E351E9}"/>
              </a:ext>
            </a:extLst>
          </p:cNvPr>
          <p:cNvSpPr txBox="1">
            <a:spLocks/>
          </p:cNvSpPr>
          <p:nvPr/>
        </p:nvSpPr>
        <p:spPr>
          <a:xfrm>
            <a:off x="5299009" y="5071399"/>
            <a:ext cx="3239807" cy="1048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Sistema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5D2C53-B74D-BF47-B3CE-68B7A838B582}"/>
              </a:ext>
            </a:extLst>
          </p:cNvPr>
          <p:cNvGrpSpPr/>
          <p:nvPr/>
        </p:nvGrpSpPr>
        <p:grpSpPr>
          <a:xfrm>
            <a:off x="2890003" y="2029265"/>
            <a:ext cx="3829016" cy="889568"/>
            <a:chOff x="8025074" y="3218346"/>
            <a:chExt cx="3444800" cy="800306"/>
          </a:xfrm>
        </p:grpSpPr>
        <p:pic>
          <p:nvPicPr>
            <p:cNvPr id="29" name="Picture 28" descr="A picture containing text, businesscard&#10;&#10;Description automatically generated">
              <a:extLst>
                <a:ext uri="{FF2B5EF4-FFF2-40B4-BE49-F238E27FC236}">
                  <a16:creationId xmlns:a16="http://schemas.microsoft.com/office/drawing/2014/main" id="{7AE9C56F-0EA8-C24D-966E-DD081E2A3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7065" y="3218346"/>
              <a:ext cx="800306" cy="800306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07209A-E9D6-9D4D-B593-DB6074FE4954}"/>
                </a:ext>
              </a:extLst>
            </p:cNvPr>
            <p:cNvCxnSpPr>
              <a:cxnSpLocks/>
            </p:cNvCxnSpPr>
            <p:nvPr/>
          </p:nvCxnSpPr>
          <p:spPr>
            <a:xfrm>
              <a:off x="8025074" y="3671795"/>
              <a:ext cx="34448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 descr="Shape, arrow&#10;&#10;Description automatically generated">
              <a:extLst>
                <a:ext uri="{FF2B5EF4-FFF2-40B4-BE49-F238E27FC236}">
                  <a16:creationId xmlns:a16="http://schemas.microsoft.com/office/drawing/2014/main" id="{BF428696-FDA4-8244-87B6-9127037F0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108" y="3383876"/>
              <a:ext cx="910542" cy="496660"/>
            </a:xfrm>
            <a:prstGeom prst="rect">
              <a:avLst/>
            </a:prstGeom>
          </p:spPr>
        </p:pic>
        <p:pic>
          <p:nvPicPr>
            <p:cNvPr id="32" name="Picture 31" descr="Shape, circle&#10;&#10;Description automatically generated">
              <a:extLst>
                <a:ext uri="{FF2B5EF4-FFF2-40B4-BE49-F238E27FC236}">
                  <a16:creationId xmlns:a16="http://schemas.microsoft.com/office/drawing/2014/main" id="{7663F32E-AD7E-B84E-B06C-3017497F6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172" y="3370559"/>
              <a:ext cx="624472" cy="289755"/>
            </a:xfrm>
            <a:prstGeom prst="rect">
              <a:avLst/>
            </a:prstGeom>
          </p:spPr>
        </p:pic>
        <p:pic>
          <p:nvPicPr>
            <p:cNvPr id="33" name="Picture 3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F11517E-0864-0D44-BCC2-EE5C8387E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5650" y="3330352"/>
              <a:ext cx="714224" cy="360063"/>
            </a:xfrm>
            <a:prstGeom prst="rect">
              <a:avLst/>
            </a:prstGeom>
          </p:spPr>
        </p:pic>
      </p:grpSp>
      <p:sp>
        <p:nvSpPr>
          <p:cNvPr id="35" name="Grafinis elementas 3">
            <a:extLst>
              <a:ext uri="{FF2B5EF4-FFF2-40B4-BE49-F238E27FC236}">
                <a16:creationId xmlns:a16="http://schemas.microsoft.com/office/drawing/2014/main" id="{C3D5CEF3-AFE1-BE44-B50A-BDEC0ABBEA9B}"/>
              </a:ext>
            </a:extLst>
          </p:cNvPr>
          <p:cNvSpPr/>
          <p:nvPr/>
        </p:nvSpPr>
        <p:spPr>
          <a:xfrm rot="10800000" flipV="1">
            <a:off x="923894" y="683944"/>
            <a:ext cx="1807186" cy="636898"/>
          </a:xfrm>
          <a:custGeom>
            <a:avLst/>
            <a:gdLst>
              <a:gd name="connsiteX0" fmla="*/ 4127073 w 4171650"/>
              <a:gd name="connsiteY0" fmla="*/ 88543 h 1470195"/>
              <a:gd name="connsiteX1" fmla="*/ 4171651 w 4171650"/>
              <a:gd name="connsiteY1" fmla="*/ 44617 h 1470195"/>
              <a:gd name="connsiteX2" fmla="*/ 4171651 w 4171650"/>
              <a:gd name="connsiteY2" fmla="*/ 44226 h 1470195"/>
              <a:gd name="connsiteX3" fmla="*/ 4127725 w 4171650"/>
              <a:gd name="connsiteY3" fmla="*/ 39 h 1470195"/>
              <a:gd name="connsiteX4" fmla="*/ 2936905 w 4171650"/>
              <a:gd name="connsiteY4" fmla="*/ 666356 h 1470195"/>
              <a:gd name="connsiteX5" fmla="*/ 2870299 w 4171650"/>
              <a:gd name="connsiteY5" fmla="*/ 591278 h 1470195"/>
              <a:gd name="connsiteX6" fmla="*/ 2325202 w 4171650"/>
              <a:gd name="connsiteY6" fmla="*/ 89846 h 1470195"/>
              <a:gd name="connsiteX7" fmla="*/ 1615480 w 4171650"/>
              <a:gd name="connsiteY7" fmla="*/ 107182 h 1470195"/>
              <a:gd name="connsiteX8" fmla="*/ 1084069 w 4171650"/>
              <a:gd name="connsiteY8" fmla="*/ 648499 h 1470195"/>
              <a:gd name="connsiteX9" fmla="*/ 1083938 w 4171650"/>
              <a:gd name="connsiteY9" fmla="*/ 648108 h 1470195"/>
              <a:gd name="connsiteX10" fmla="*/ 298617 w 4171650"/>
              <a:gd name="connsiteY10" fmla="*/ 28845 h 1470195"/>
              <a:gd name="connsiteX11" fmla="*/ 161105 w 4171650"/>
              <a:gd name="connsiteY11" fmla="*/ 6165 h 1470195"/>
              <a:gd name="connsiteX12" fmla="*/ 2737 w 4171650"/>
              <a:gd name="connsiteY12" fmla="*/ 29236 h 1470195"/>
              <a:gd name="connsiteX13" fmla="*/ 0 w 4171650"/>
              <a:gd name="connsiteY13" fmla="*/ 44226 h 1470195"/>
              <a:gd name="connsiteX14" fmla="*/ 44187 w 4171650"/>
              <a:gd name="connsiteY14" fmla="*/ 88543 h 1470195"/>
              <a:gd name="connsiteX15" fmla="*/ 123957 w 4171650"/>
              <a:gd name="connsiteY15" fmla="*/ 91671 h 1470195"/>
              <a:gd name="connsiteX16" fmla="*/ 123957 w 4171650"/>
              <a:gd name="connsiteY16" fmla="*/ 1375556 h 1470195"/>
              <a:gd name="connsiteX17" fmla="*/ 44187 w 4171650"/>
              <a:gd name="connsiteY17" fmla="*/ 1378685 h 1470195"/>
              <a:gd name="connsiteX18" fmla="*/ 0 w 4171650"/>
              <a:gd name="connsiteY18" fmla="*/ 1423002 h 1470195"/>
              <a:gd name="connsiteX19" fmla="*/ 5474 w 4171650"/>
              <a:gd name="connsiteY19" fmla="*/ 1444117 h 1470195"/>
              <a:gd name="connsiteX20" fmla="*/ 129431 w 4171650"/>
              <a:gd name="connsiteY20" fmla="*/ 1463929 h 1470195"/>
              <a:gd name="connsiteX21" fmla="*/ 300964 w 4171650"/>
              <a:gd name="connsiteY21" fmla="*/ 1437861 h 1470195"/>
              <a:gd name="connsiteX22" fmla="*/ 1083678 w 4171650"/>
              <a:gd name="connsiteY22" fmla="*/ 819380 h 1470195"/>
              <a:gd name="connsiteX23" fmla="*/ 1797440 w 4171650"/>
              <a:gd name="connsiteY23" fmla="*/ 1447506 h 1470195"/>
              <a:gd name="connsiteX24" fmla="*/ 1808389 w 4171650"/>
              <a:gd name="connsiteY24" fmla="*/ 1450374 h 1470195"/>
              <a:gd name="connsiteX25" fmla="*/ 2325332 w 4171650"/>
              <a:gd name="connsiteY25" fmla="*/ 1377381 h 1470195"/>
              <a:gd name="connsiteX26" fmla="*/ 2863652 w 4171650"/>
              <a:gd name="connsiteY26" fmla="*/ 880772 h 1470195"/>
              <a:gd name="connsiteX27" fmla="*/ 2936905 w 4171650"/>
              <a:gd name="connsiteY27" fmla="*/ 798394 h 1470195"/>
              <a:gd name="connsiteX28" fmla="*/ 4127725 w 4171650"/>
              <a:gd name="connsiteY28" fmla="*/ 1467188 h 1470195"/>
              <a:gd name="connsiteX29" fmla="*/ 4171651 w 4171650"/>
              <a:gd name="connsiteY29" fmla="*/ 1423002 h 1470195"/>
              <a:gd name="connsiteX30" fmla="*/ 4171651 w 4171650"/>
              <a:gd name="connsiteY30" fmla="*/ 1422611 h 1470195"/>
              <a:gd name="connsiteX31" fmla="*/ 4127073 w 4171650"/>
              <a:gd name="connsiteY31" fmla="*/ 1378685 h 1470195"/>
              <a:gd name="connsiteX32" fmla="*/ 4047694 w 4171650"/>
              <a:gd name="connsiteY32" fmla="*/ 1376078 h 1470195"/>
              <a:gd name="connsiteX33" fmla="*/ 4047694 w 4171650"/>
              <a:gd name="connsiteY33" fmla="*/ 91149 h 1470195"/>
              <a:gd name="connsiteX34" fmla="*/ 4127073 w 4171650"/>
              <a:gd name="connsiteY34" fmla="*/ 88543 h 1470195"/>
              <a:gd name="connsiteX35" fmla="*/ 308263 w 4171650"/>
              <a:gd name="connsiteY35" fmla="*/ 1344795 h 1470195"/>
              <a:gd name="connsiteX36" fmla="*/ 180135 w 4171650"/>
              <a:gd name="connsiteY36" fmla="*/ 1369691 h 1470195"/>
              <a:gd name="connsiteX37" fmla="*/ 180135 w 4171650"/>
              <a:gd name="connsiteY37" fmla="*/ 97536 h 1470195"/>
              <a:gd name="connsiteX38" fmla="*/ 308263 w 4171650"/>
              <a:gd name="connsiteY38" fmla="*/ 122432 h 1470195"/>
              <a:gd name="connsiteX39" fmla="*/ 308263 w 4171650"/>
              <a:gd name="connsiteY39" fmla="*/ 1344795 h 1470195"/>
              <a:gd name="connsiteX40" fmla="*/ 492178 w 4171650"/>
              <a:gd name="connsiteY40" fmla="*/ 1277408 h 1470195"/>
              <a:gd name="connsiteX41" fmla="*/ 364441 w 4171650"/>
              <a:gd name="connsiteY41" fmla="*/ 1328372 h 1470195"/>
              <a:gd name="connsiteX42" fmla="*/ 364441 w 4171650"/>
              <a:gd name="connsiteY42" fmla="*/ 138855 h 1470195"/>
              <a:gd name="connsiteX43" fmla="*/ 492178 w 4171650"/>
              <a:gd name="connsiteY43" fmla="*/ 189820 h 1470195"/>
              <a:gd name="connsiteX44" fmla="*/ 492178 w 4171650"/>
              <a:gd name="connsiteY44" fmla="*/ 1277408 h 1470195"/>
              <a:gd name="connsiteX45" fmla="*/ 676354 w 4171650"/>
              <a:gd name="connsiteY45" fmla="*/ 1164139 h 1470195"/>
              <a:gd name="connsiteX46" fmla="*/ 548356 w 4171650"/>
              <a:gd name="connsiteY46" fmla="*/ 1248211 h 1470195"/>
              <a:gd name="connsiteX47" fmla="*/ 548356 w 4171650"/>
              <a:gd name="connsiteY47" fmla="*/ 219017 h 1470195"/>
              <a:gd name="connsiteX48" fmla="*/ 676354 w 4171650"/>
              <a:gd name="connsiteY48" fmla="*/ 303219 h 1470195"/>
              <a:gd name="connsiteX49" fmla="*/ 676354 w 4171650"/>
              <a:gd name="connsiteY49" fmla="*/ 1164139 h 1470195"/>
              <a:gd name="connsiteX50" fmla="*/ 860660 w 4171650"/>
              <a:gd name="connsiteY50" fmla="*/ 986871 h 1470195"/>
              <a:gd name="connsiteX51" fmla="*/ 732662 w 4171650"/>
              <a:gd name="connsiteY51" fmla="*/ 1118128 h 1470195"/>
              <a:gd name="connsiteX52" fmla="*/ 732662 w 4171650"/>
              <a:gd name="connsiteY52" fmla="*/ 349100 h 1470195"/>
              <a:gd name="connsiteX53" fmla="*/ 860660 w 4171650"/>
              <a:gd name="connsiteY53" fmla="*/ 480356 h 1470195"/>
              <a:gd name="connsiteX54" fmla="*/ 860660 w 4171650"/>
              <a:gd name="connsiteY54" fmla="*/ 986871 h 1470195"/>
              <a:gd name="connsiteX55" fmla="*/ 1007036 w 4171650"/>
              <a:gd name="connsiteY55" fmla="*/ 775193 h 1470195"/>
              <a:gd name="connsiteX56" fmla="*/ 916838 w 4171650"/>
              <a:gd name="connsiteY56" fmla="*/ 914922 h 1470195"/>
              <a:gd name="connsiteX57" fmla="*/ 916838 w 4171650"/>
              <a:gd name="connsiteY57" fmla="*/ 552436 h 1470195"/>
              <a:gd name="connsiteX58" fmla="*/ 1007036 w 4171650"/>
              <a:gd name="connsiteY58" fmla="*/ 692034 h 1470195"/>
              <a:gd name="connsiteX59" fmla="*/ 1031280 w 4171650"/>
              <a:gd name="connsiteY59" fmla="*/ 733874 h 1470195"/>
              <a:gd name="connsiteX60" fmla="*/ 1007036 w 4171650"/>
              <a:gd name="connsiteY60" fmla="*/ 775193 h 1470195"/>
              <a:gd name="connsiteX61" fmla="*/ 1228881 w 4171650"/>
              <a:gd name="connsiteY61" fmla="*/ 877774 h 1470195"/>
              <a:gd name="connsiteX62" fmla="*/ 1134772 w 4171650"/>
              <a:gd name="connsiteY62" fmla="*/ 733874 h 1470195"/>
              <a:gd name="connsiteX63" fmla="*/ 1228881 w 4171650"/>
              <a:gd name="connsiteY63" fmla="*/ 592842 h 1470195"/>
              <a:gd name="connsiteX64" fmla="*/ 1228881 w 4171650"/>
              <a:gd name="connsiteY64" fmla="*/ 877774 h 1470195"/>
              <a:gd name="connsiteX65" fmla="*/ 1413056 w 4171650"/>
              <a:gd name="connsiteY65" fmla="*/ 1103529 h 1470195"/>
              <a:gd name="connsiteX66" fmla="*/ 1285059 w 4171650"/>
              <a:gd name="connsiteY66" fmla="*/ 954155 h 1470195"/>
              <a:gd name="connsiteX67" fmla="*/ 1285059 w 4171650"/>
              <a:gd name="connsiteY67" fmla="*/ 518416 h 1470195"/>
              <a:gd name="connsiteX68" fmla="*/ 1413056 w 4171650"/>
              <a:gd name="connsiteY68" fmla="*/ 373995 h 1470195"/>
              <a:gd name="connsiteX69" fmla="*/ 1413056 w 4171650"/>
              <a:gd name="connsiteY69" fmla="*/ 1103529 h 1470195"/>
              <a:gd name="connsiteX70" fmla="*/ 1597232 w 4171650"/>
              <a:gd name="connsiteY70" fmla="*/ 1260333 h 1470195"/>
              <a:gd name="connsiteX71" fmla="*/ 1469365 w 4171650"/>
              <a:gd name="connsiteY71" fmla="*/ 1158534 h 1470195"/>
              <a:gd name="connsiteX72" fmla="*/ 1469365 w 4171650"/>
              <a:gd name="connsiteY72" fmla="*/ 320815 h 1470195"/>
              <a:gd name="connsiteX73" fmla="*/ 1597232 w 4171650"/>
              <a:gd name="connsiteY73" fmla="*/ 221623 h 1470195"/>
              <a:gd name="connsiteX74" fmla="*/ 1597232 w 4171650"/>
              <a:gd name="connsiteY74" fmla="*/ 1260333 h 1470195"/>
              <a:gd name="connsiteX75" fmla="*/ 1781538 w 4171650"/>
              <a:gd name="connsiteY75" fmla="*/ 1352095 h 1470195"/>
              <a:gd name="connsiteX76" fmla="*/ 1653540 w 4171650"/>
              <a:gd name="connsiteY76" fmla="*/ 1294874 h 1470195"/>
              <a:gd name="connsiteX77" fmla="*/ 1653540 w 4171650"/>
              <a:gd name="connsiteY77" fmla="*/ 187343 h 1470195"/>
              <a:gd name="connsiteX78" fmla="*/ 1781538 w 4171650"/>
              <a:gd name="connsiteY78" fmla="*/ 128949 h 1470195"/>
              <a:gd name="connsiteX79" fmla="*/ 1781538 w 4171650"/>
              <a:gd name="connsiteY79" fmla="*/ 1352095 h 1470195"/>
              <a:gd name="connsiteX80" fmla="*/ 1965583 w 4171650"/>
              <a:gd name="connsiteY80" fmla="*/ 1382465 h 1470195"/>
              <a:gd name="connsiteX81" fmla="*/ 1837716 w 4171650"/>
              <a:gd name="connsiteY81" fmla="*/ 1367605 h 1470195"/>
              <a:gd name="connsiteX82" fmla="*/ 1837716 w 4171650"/>
              <a:gd name="connsiteY82" fmla="*/ 112395 h 1470195"/>
              <a:gd name="connsiteX83" fmla="*/ 1965583 w 4171650"/>
              <a:gd name="connsiteY83" fmla="*/ 93756 h 1470195"/>
              <a:gd name="connsiteX84" fmla="*/ 1965583 w 4171650"/>
              <a:gd name="connsiteY84" fmla="*/ 1382465 h 1470195"/>
              <a:gd name="connsiteX85" fmla="*/ 2149759 w 4171650"/>
              <a:gd name="connsiteY85" fmla="*/ 1354441 h 1470195"/>
              <a:gd name="connsiteX86" fmla="*/ 2021892 w 4171650"/>
              <a:gd name="connsiteY86" fmla="*/ 1379858 h 1470195"/>
              <a:gd name="connsiteX87" fmla="*/ 2021892 w 4171650"/>
              <a:gd name="connsiteY87" fmla="*/ 94147 h 1470195"/>
              <a:gd name="connsiteX88" fmla="*/ 2149759 w 4171650"/>
              <a:gd name="connsiteY88" fmla="*/ 115393 h 1470195"/>
              <a:gd name="connsiteX89" fmla="*/ 2149759 w 4171650"/>
              <a:gd name="connsiteY89" fmla="*/ 1354441 h 1470195"/>
              <a:gd name="connsiteX90" fmla="*/ 2333935 w 4171650"/>
              <a:gd name="connsiteY90" fmla="*/ 1269848 h 1470195"/>
              <a:gd name="connsiteX91" fmla="*/ 2284274 w 4171650"/>
              <a:gd name="connsiteY91" fmla="*/ 1298914 h 1470195"/>
              <a:gd name="connsiteX92" fmla="*/ 2205937 w 4171650"/>
              <a:gd name="connsiteY92" fmla="*/ 1335020 h 1470195"/>
              <a:gd name="connsiteX93" fmla="*/ 2205937 w 4171650"/>
              <a:gd name="connsiteY93" fmla="*/ 133381 h 1470195"/>
              <a:gd name="connsiteX94" fmla="*/ 2284404 w 4171650"/>
              <a:gd name="connsiteY94" fmla="*/ 168443 h 1470195"/>
              <a:gd name="connsiteX95" fmla="*/ 2333935 w 4171650"/>
              <a:gd name="connsiteY95" fmla="*/ 197119 h 1470195"/>
              <a:gd name="connsiteX96" fmla="*/ 2333935 w 4171650"/>
              <a:gd name="connsiteY96" fmla="*/ 1269848 h 1470195"/>
              <a:gd name="connsiteX97" fmla="*/ 2518110 w 4171650"/>
              <a:gd name="connsiteY97" fmla="*/ 1120995 h 1470195"/>
              <a:gd name="connsiteX98" fmla="*/ 2390243 w 4171650"/>
              <a:gd name="connsiteY98" fmla="*/ 1230875 h 1470195"/>
              <a:gd name="connsiteX99" fmla="*/ 2390243 w 4171650"/>
              <a:gd name="connsiteY99" fmla="*/ 235701 h 1470195"/>
              <a:gd name="connsiteX100" fmla="*/ 2518110 w 4171650"/>
              <a:gd name="connsiteY100" fmla="*/ 344538 h 1470195"/>
              <a:gd name="connsiteX101" fmla="*/ 2518110 w 4171650"/>
              <a:gd name="connsiteY101" fmla="*/ 1120995 h 1470195"/>
              <a:gd name="connsiteX102" fmla="*/ 2702416 w 4171650"/>
              <a:gd name="connsiteY102" fmla="*/ 928608 h 1470195"/>
              <a:gd name="connsiteX103" fmla="*/ 2574419 w 4171650"/>
              <a:gd name="connsiteY103" fmla="*/ 1065469 h 1470195"/>
              <a:gd name="connsiteX104" fmla="*/ 2574419 w 4171650"/>
              <a:gd name="connsiteY104" fmla="*/ 399673 h 1470195"/>
              <a:gd name="connsiteX105" fmla="*/ 2702416 w 4171650"/>
              <a:gd name="connsiteY105" fmla="*/ 536143 h 1470195"/>
              <a:gd name="connsiteX106" fmla="*/ 2702416 w 4171650"/>
              <a:gd name="connsiteY106" fmla="*/ 928608 h 1470195"/>
              <a:gd name="connsiteX107" fmla="*/ 2797437 w 4171650"/>
              <a:gd name="connsiteY107" fmla="*/ 821987 h 1470195"/>
              <a:gd name="connsiteX108" fmla="*/ 2758595 w 4171650"/>
              <a:gd name="connsiteY108" fmla="*/ 865652 h 1470195"/>
              <a:gd name="connsiteX109" fmla="*/ 2758595 w 4171650"/>
              <a:gd name="connsiteY109" fmla="*/ 598838 h 1470195"/>
              <a:gd name="connsiteX110" fmla="*/ 2803954 w 4171650"/>
              <a:gd name="connsiteY110" fmla="*/ 649933 h 1470195"/>
              <a:gd name="connsiteX111" fmla="*/ 2877207 w 4171650"/>
              <a:gd name="connsiteY111" fmla="*/ 732310 h 1470195"/>
              <a:gd name="connsiteX112" fmla="*/ 2797437 w 4171650"/>
              <a:gd name="connsiteY112" fmla="*/ 821987 h 1470195"/>
              <a:gd name="connsiteX113" fmla="*/ 3070637 w 4171650"/>
              <a:gd name="connsiteY113" fmla="*/ 812341 h 1470195"/>
              <a:gd name="connsiteX114" fmla="*/ 2996472 w 4171650"/>
              <a:gd name="connsiteY114" fmla="*/ 732440 h 1470195"/>
              <a:gd name="connsiteX115" fmla="*/ 3070637 w 4171650"/>
              <a:gd name="connsiteY115" fmla="*/ 652670 h 1470195"/>
              <a:gd name="connsiteX116" fmla="*/ 3070637 w 4171650"/>
              <a:gd name="connsiteY116" fmla="*/ 812341 h 1470195"/>
              <a:gd name="connsiteX117" fmla="*/ 3254813 w 4171650"/>
              <a:gd name="connsiteY117" fmla="*/ 994301 h 1470195"/>
              <a:gd name="connsiteX118" fmla="*/ 3126816 w 4171650"/>
              <a:gd name="connsiteY118" fmla="*/ 870996 h 1470195"/>
              <a:gd name="connsiteX119" fmla="*/ 3126816 w 4171650"/>
              <a:gd name="connsiteY119" fmla="*/ 594406 h 1470195"/>
              <a:gd name="connsiteX120" fmla="*/ 3254813 w 4171650"/>
              <a:gd name="connsiteY120" fmla="*/ 471362 h 1470195"/>
              <a:gd name="connsiteX121" fmla="*/ 3254813 w 4171650"/>
              <a:gd name="connsiteY121" fmla="*/ 994301 h 1470195"/>
              <a:gd name="connsiteX122" fmla="*/ 3439119 w 4171650"/>
              <a:gd name="connsiteY122" fmla="*/ 1143936 h 1470195"/>
              <a:gd name="connsiteX123" fmla="*/ 3311122 w 4171650"/>
              <a:gd name="connsiteY123" fmla="*/ 1043832 h 1470195"/>
              <a:gd name="connsiteX124" fmla="*/ 3311122 w 4171650"/>
              <a:gd name="connsiteY124" fmla="*/ 422222 h 1470195"/>
              <a:gd name="connsiteX125" fmla="*/ 3439119 w 4171650"/>
              <a:gd name="connsiteY125" fmla="*/ 322509 h 1470195"/>
              <a:gd name="connsiteX126" fmla="*/ 3439119 w 4171650"/>
              <a:gd name="connsiteY126" fmla="*/ 1143936 h 1470195"/>
              <a:gd name="connsiteX127" fmla="*/ 3623034 w 4171650"/>
              <a:gd name="connsiteY127" fmla="*/ 1256422 h 1470195"/>
              <a:gd name="connsiteX128" fmla="*/ 3495297 w 4171650"/>
              <a:gd name="connsiteY128" fmla="*/ 1182387 h 1470195"/>
              <a:gd name="connsiteX129" fmla="*/ 3495297 w 4171650"/>
              <a:gd name="connsiteY129" fmla="*/ 284188 h 1470195"/>
              <a:gd name="connsiteX130" fmla="*/ 3623034 w 4171650"/>
              <a:gd name="connsiteY130" fmla="*/ 210414 h 1470195"/>
              <a:gd name="connsiteX131" fmla="*/ 3623034 w 4171650"/>
              <a:gd name="connsiteY131" fmla="*/ 1256422 h 1470195"/>
              <a:gd name="connsiteX132" fmla="*/ 3807210 w 4171650"/>
              <a:gd name="connsiteY132" fmla="*/ 1331500 h 1470195"/>
              <a:gd name="connsiteX133" fmla="*/ 3679212 w 4171650"/>
              <a:gd name="connsiteY133" fmla="*/ 1283273 h 1470195"/>
              <a:gd name="connsiteX134" fmla="*/ 3679212 w 4171650"/>
              <a:gd name="connsiteY134" fmla="*/ 183693 h 1470195"/>
              <a:gd name="connsiteX135" fmla="*/ 3807210 w 4171650"/>
              <a:gd name="connsiteY135" fmla="*/ 135597 h 1470195"/>
              <a:gd name="connsiteX136" fmla="*/ 3807210 w 4171650"/>
              <a:gd name="connsiteY136" fmla="*/ 1331500 h 1470195"/>
              <a:gd name="connsiteX137" fmla="*/ 3991385 w 4171650"/>
              <a:gd name="connsiteY137" fmla="*/ 1370864 h 1470195"/>
              <a:gd name="connsiteX138" fmla="*/ 3863518 w 4171650"/>
              <a:gd name="connsiteY138" fmla="*/ 1347272 h 1470195"/>
              <a:gd name="connsiteX139" fmla="*/ 3863518 w 4171650"/>
              <a:gd name="connsiteY139" fmla="*/ 119955 h 1470195"/>
              <a:gd name="connsiteX140" fmla="*/ 3991385 w 4171650"/>
              <a:gd name="connsiteY140" fmla="*/ 96363 h 1470195"/>
              <a:gd name="connsiteX141" fmla="*/ 3991385 w 4171650"/>
              <a:gd name="connsiteY141" fmla="*/ 1370864 h 147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171650" h="1470195">
                <a:moveTo>
                  <a:pt x="4127073" y="88543"/>
                </a:moveTo>
                <a:cubicBezTo>
                  <a:pt x="4151448" y="88673"/>
                  <a:pt x="4171521" y="69121"/>
                  <a:pt x="4171651" y="44617"/>
                </a:cubicBezTo>
                <a:lnTo>
                  <a:pt x="4171651" y="44226"/>
                </a:lnTo>
                <a:cubicBezTo>
                  <a:pt x="4171651" y="19982"/>
                  <a:pt x="4152099" y="169"/>
                  <a:pt x="4127725" y="39"/>
                </a:cubicBezTo>
                <a:cubicBezTo>
                  <a:pt x="3609609" y="-4132"/>
                  <a:pt x="3248035" y="325898"/>
                  <a:pt x="2936905" y="666356"/>
                </a:cubicBezTo>
                <a:cubicBezTo>
                  <a:pt x="2914486" y="641200"/>
                  <a:pt x="2892327" y="616044"/>
                  <a:pt x="2870299" y="591278"/>
                </a:cubicBezTo>
                <a:cubicBezTo>
                  <a:pt x="2685863" y="383250"/>
                  <a:pt x="2511724" y="186691"/>
                  <a:pt x="2325202" y="89846"/>
                </a:cubicBezTo>
                <a:cubicBezTo>
                  <a:pt x="2095275" y="-29679"/>
                  <a:pt x="1849838" y="-23683"/>
                  <a:pt x="1615480" y="107182"/>
                </a:cubicBezTo>
                <a:cubicBezTo>
                  <a:pt x="1427916" y="211717"/>
                  <a:pt x="1246086" y="397587"/>
                  <a:pt x="1084069" y="648499"/>
                </a:cubicBezTo>
                <a:cubicBezTo>
                  <a:pt x="1084069" y="648369"/>
                  <a:pt x="1083938" y="648238"/>
                  <a:pt x="1083938" y="648108"/>
                </a:cubicBezTo>
                <a:cubicBezTo>
                  <a:pt x="852448" y="242739"/>
                  <a:pt x="545749" y="85284"/>
                  <a:pt x="298617" y="28845"/>
                </a:cubicBezTo>
                <a:cubicBezTo>
                  <a:pt x="250130" y="17766"/>
                  <a:pt x="203858" y="10467"/>
                  <a:pt x="161105" y="6165"/>
                </a:cubicBezTo>
                <a:cubicBezTo>
                  <a:pt x="106621" y="10206"/>
                  <a:pt x="53832" y="18027"/>
                  <a:pt x="2737" y="29236"/>
                </a:cubicBezTo>
                <a:cubicBezTo>
                  <a:pt x="912" y="33928"/>
                  <a:pt x="0" y="39012"/>
                  <a:pt x="0" y="44226"/>
                </a:cubicBezTo>
                <a:cubicBezTo>
                  <a:pt x="0" y="68730"/>
                  <a:pt x="19812" y="88543"/>
                  <a:pt x="44187" y="88543"/>
                </a:cubicBezTo>
                <a:cubicBezTo>
                  <a:pt x="68691" y="88543"/>
                  <a:pt x="95412" y="89455"/>
                  <a:pt x="123957" y="91671"/>
                </a:cubicBezTo>
                <a:lnTo>
                  <a:pt x="123957" y="1375556"/>
                </a:lnTo>
                <a:cubicBezTo>
                  <a:pt x="95412" y="1377772"/>
                  <a:pt x="68691" y="1378685"/>
                  <a:pt x="44187" y="1378685"/>
                </a:cubicBezTo>
                <a:cubicBezTo>
                  <a:pt x="19812" y="1378685"/>
                  <a:pt x="0" y="1398497"/>
                  <a:pt x="0" y="1423002"/>
                </a:cubicBezTo>
                <a:cubicBezTo>
                  <a:pt x="0" y="1430692"/>
                  <a:pt x="1955" y="1437861"/>
                  <a:pt x="5474" y="1444117"/>
                </a:cubicBezTo>
                <a:cubicBezTo>
                  <a:pt x="45751" y="1452981"/>
                  <a:pt x="87070" y="1459628"/>
                  <a:pt x="129431" y="1463929"/>
                </a:cubicBezTo>
                <a:cubicBezTo>
                  <a:pt x="181569" y="1460019"/>
                  <a:pt x="239441" y="1452068"/>
                  <a:pt x="300964" y="1437861"/>
                </a:cubicBezTo>
                <a:cubicBezTo>
                  <a:pt x="547574" y="1380901"/>
                  <a:pt x="852969" y="1223185"/>
                  <a:pt x="1083678" y="819380"/>
                </a:cubicBezTo>
                <a:cubicBezTo>
                  <a:pt x="1331983" y="1210411"/>
                  <a:pt x="1576507" y="1389243"/>
                  <a:pt x="1797440" y="1447506"/>
                </a:cubicBezTo>
                <a:cubicBezTo>
                  <a:pt x="1800829" y="1449201"/>
                  <a:pt x="1804479" y="1450113"/>
                  <a:pt x="1808389" y="1450374"/>
                </a:cubicBezTo>
                <a:cubicBezTo>
                  <a:pt x="2004295" y="1498601"/>
                  <a:pt x="2181172" y="1452850"/>
                  <a:pt x="2325332" y="1377381"/>
                </a:cubicBezTo>
                <a:cubicBezTo>
                  <a:pt x="2508204" y="1281579"/>
                  <a:pt x="2680910" y="1086845"/>
                  <a:pt x="2863652" y="880772"/>
                </a:cubicBezTo>
                <a:cubicBezTo>
                  <a:pt x="2887765" y="853530"/>
                  <a:pt x="2912270" y="826027"/>
                  <a:pt x="2936905" y="798394"/>
                </a:cubicBezTo>
                <a:cubicBezTo>
                  <a:pt x="3247384" y="1139243"/>
                  <a:pt x="3608305" y="1471359"/>
                  <a:pt x="4127725" y="1467188"/>
                </a:cubicBezTo>
                <a:cubicBezTo>
                  <a:pt x="4152099" y="1467058"/>
                  <a:pt x="4171651" y="1447245"/>
                  <a:pt x="4171651" y="1423002"/>
                </a:cubicBezTo>
                <a:lnTo>
                  <a:pt x="4171651" y="1422611"/>
                </a:lnTo>
                <a:cubicBezTo>
                  <a:pt x="4171521" y="1398106"/>
                  <a:pt x="4151448" y="1378554"/>
                  <a:pt x="4127073" y="1378685"/>
                </a:cubicBezTo>
                <a:cubicBezTo>
                  <a:pt x="4100092" y="1378945"/>
                  <a:pt x="4073763" y="1377903"/>
                  <a:pt x="4047694" y="1376078"/>
                </a:cubicBezTo>
                <a:lnTo>
                  <a:pt x="4047694" y="91149"/>
                </a:lnTo>
                <a:cubicBezTo>
                  <a:pt x="4073763" y="89455"/>
                  <a:pt x="4100092" y="88282"/>
                  <a:pt x="4127073" y="88543"/>
                </a:cubicBezTo>
                <a:close/>
                <a:moveTo>
                  <a:pt x="308263" y="1344795"/>
                </a:moveTo>
                <a:cubicBezTo>
                  <a:pt x="263294" y="1356526"/>
                  <a:pt x="220411" y="1364477"/>
                  <a:pt x="180135" y="1369691"/>
                </a:cubicBezTo>
                <a:lnTo>
                  <a:pt x="180135" y="97536"/>
                </a:lnTo>
                <a:cubicBezTo>
                  <a:pt x="220411" y="102750"/>
                  <a:pt x="263294" y="110701"/>
                  <a:pt x="308263" y="122432"/>
                </a:cubicBezTo>
                <a:lnTo>
                  <a:pt x="308263" y="1344795"/>
                </a:lnTo>
                <a:close/>
                <a:moveTo>
                  <a:pt x="492178" y="1277408"/>
                </a:moveTo>
                <a:cubicBezTo>
                  <a:pt x="448773" y="1298132"/>
                  <a:pt x="406021" y="1314947"/>
                  <a:pt x="364441" y="1328372"/>
                </a:cubicBezTo>
                <a:lnTo>
                  <a:pt x="364441" y="138855"/>
                </a:lnTo>
                <a:cubicBezTo>
                  <a:pt x="406021" y="152281"/>
                  <a:pt x="448773" y="169095"/>
                  <a:pt x="492178" y="189820"/>
                </a:cubicBezTo>
                <a:lnTo>
                  <a:pt x="492178" y="1277408"/>
                </a:lnTo>
                <a:close/>
                <a:moveTo>
                  <a:pt x="676354" y="1164139"/>
                </a:moveTo>
                <a:cubicBezTo>
                  <a:pt x="633862" y="1196725"/>
                  <a:pt x="590978" y="1224488"/>
                  <a:pt x="548356" y="1248211"/>
                </a:cubicBezTo>
                <a:lnTo>
                  <a:pt x="548356" y="219017"/>
                </a:lnTo>
                <a:cubicBezTo>
                  <a:pt x="590978" y="242739"/>
                  <a:pt x="633862" y="270502"/>
                  <a:pt x="676354" y="303219"/>
                </a:cubicBezTo>
                <a:lnTo>
                  <a:pt x="676354" y="1164139"/>
                </a:lnTo>
                <a:close/>
                <a:moveTo>
                  <a:pt x="860660" y="986871"/>
                </a:moveTo>
                <a:cubicBezTo>
                  <a:pt x="818950" y="1036402"/>
                  <a:pt x="776197" y="1079937"/>
                  <a:pt x="732662" y="1118128"/>
                </a:cubicBezTo>
                <a:lnTo>
                  <a:pt x="732662" y="349100"/>
                </a:lnTo>
                <a:cubicBezTo>
                  <a:pt x="776197" y="387290"/>
                  <a:pt x="818950" y="430825"/>
                  <a:pt x="860660" y="480356"/>
                </a:cubicBezTo>
                <a:lnTo>
                  <a:pt x="860660" y="986871"/>
                </a:lnTo>
                <a:close/>
                <a:moveTo>
                  <a:pt x="1007036" y="775193"/>
                </a:moveTo>
                <a:cubicBezTo>
                  <a:pt x="978099" y="825767"/>
                  <a:pt x="947990" y="872169"/>
                  <a:pt x="916838" y="914922"/>
                </a:cubicBezTo>
                <a:lnTo>
                  <a:pt x="916838" y="552436"/>
                </a:lnTo>
                <a:cubicBezTo>
                  <a:pt x="947990" y="595058"/>
                  <a:pt x="978099" y="641461"/>
                  <a:pt x="1007036" y="692034"/>
                </a:cubicBezTo>
                <a:cubicBezTo>
                  <a:pt x="1015117" y="706241"/>
                  <a:pt x="1023198" y="720188"/>
                  <a:pt x="1031280" y="733874"/>
                </a:cubicBezTo>
                <a:cubicBezTo>
                  <a:pt x="1023198" y="747560"/>
                  <a:pt x="1014987" y="761116"/>
                  <a:pt x="1007036" y="775193"/>
                </a:cubicBezTo>
                <a:close/>
                <a:moveTo>
                  <a:pt x="1228881" y="877774"/>
                </a:moveTo>
                <a:cubicBezTo>
                  <a:pt x="1197207" y="832805"/>
                  <a:pt x="1165925" y="784708"/>
                  <a:pt x="1134772" y="733874"/>
                </a:cubicBezTo>
                <a:cubicBezTo>
                  <a:pt x="1165664" y="684083"/>
                  <a:pt x="1196946" y="637029"/>
                  <a:pt x="1228881" y="592842"/>
                </a:cubicBezTo>
                <a:lnTo>
                  <a:pt x="1228881" y="877774"/>
                </a:lnTo>
                <a:close/>
                <a:moveTo>
                  <a:pt x="1413056" y="1103529"/>
                </a:moveTo>
                <a:cubicBezTo>
                  <a:pt x="1370043" y="1059082"/>
                  <a:pt x="1327420" y="1009291"/>
                  <a:pt x="1285059" y="954155"/>
                </a:cubicBezTo>
                <a:lnTo>
                  <a:pt x="1285059" y="518416"/>
                </a:lnTo>
                <a:cubicBezTo>
                  <a:pt x="1327029" y="465366"/>
                  <a:pt x="1369782" y="417269"/>
                  <a:pt x="1413056" y="373995"/>
                </a:cubicBezTo>
                <a:lnTo>
                  <a:pt x="1413056" y="1103529"/>
                </a:lnTo>
                <a:close/>
                <a:moveTo>
                  <a:pt x="1597232" y="1260333"/>
                </a:moveTo>
                <a:cubicBezTo>
                  <a:pt x="1554349" y="1231527"/>
                  <a:pt x="1511596" y="1197507"/>
                  <a:pt x="1469365" y="1158534"/>
                </a:cubicBezTo>
                <a:lnTo>
                  <a:pt x="1469365" y="320815"/>
                </a:lnTo>
                <a:cubicBezTo>
                  <a:pt x="1511466" y="283146"/>
                  <a:pt x="1554219" y="250038"/>
                  <a:pt x="1597232" y="221623"/>
                </a:cubicBezTo>
                <a:lnTo>
                  <a:pt x="1597232" y="1260333"/>
                </a:lnTo>
                <a:close/>
                <a:moveTo>
                  <a:pt x="1781538" y="1352095"/>
                </a:moveTo>
                <a:cubicBezTo>
                  <a:pt x="1738525" y="1338017"/>
                  <a:pt x="1695902" y="1318857"/>
                  <a:pt x="1653540" y="1294874"/>
                </a:cubicBezTo>
                <a:lnTo>
                  <a:pt x="1653540" y="187343"/>
                </a:lnTo>
                <a:cubicBezTo>
                  <a:pt x="1695902" y="163360"/>
                  <a:pt x="1738655" y="143808"/>
                  <a:pt x="1781538" y="128949"/>
                </a:cubicBezTo>
                <a:lnTo>
                  <a:pt x="1781538" y="1352095"/>
                </a:lnTo>
                <a:close/>
                <a:moveTo>
                  <a:pt x="1965583" y="1382465"/>
                </a:moveTo>
                <a:cubicBezTo>
                  <a:pt x="1922700" y="1382334"/>
                  <a:pt x="1880078" y="1377251"/>
                  <a:pt x="1837716" y="1367605"/>
                </a:cubicBezTo>
                <a:lnTo>
                  <a:pt x="1837716" y="112395"/>
                </a:lnTo>
                <a:cubicBezTo>
                  <a:pt x="1880338" y="101707"/>
                  <a:pt x="1922961" y="95320"/>
                  <a:pt x="1965583" y="93756"/>
                </a:cubicBezTo>
                <a:lnTo>
                  <a:pt x="1965583" y="1382465"/>
                </a:lnTo>
                <a:close/>
                <a:moveTo>
                  <a:pt x="2149759" y="1354441"/>
                </a:moveTo>
                <a:cubicBezTo>
                  <a:pt x="2106876" y="1367475"/>
                  <a:pt x="2064253" y="1376078"/>
                  <a:pt x="2021892" y="1379858"/>
                </a:cubicBezTo>
                <a:lnTo>
                  <a:pt x="2021892" y="94147"/>
                </a:lnTo>
                <a:cubicBezTo>
                  <a:pt x="2064644" y="96493"/>
                  <a:pt x="2107267" y="103662"/>
                  <a:pt x="2149759" y="115393"/>
                </a:cubicBezTo>
                <a:lnTo>
                  <a:pt x="2149759" y="1354441"/>
                </a:lnTo>
                <a:close/>
                <a:moveTo>
                  <a:pt x="2333935" y="1269848"/>
                </a:moveTo>
                <a:cubicBezTo>
                  <a:pt x="2317381" y="1280406"/>
                  <a:pt x="2300828" y="1290312"/>
                  <a:pt x="2284274" y="1298914"/>
                </a:cubicBezTo>
                <a:cubicBezTo>
                  <a:pt x="2258075" y="1312600"/>
                  <a:pt x="2232006" y="1324592"/>
                  <a:pt x="2205937" y="1335020"/>
                </a:cubicBezTo>
                <a:lnTo>
                  <a:pt x="2205937" y="133381"/>
                </a:lnTo>
                <a:cubicBezTo>
                  <a:pt x="2232267" y="143287"/>
                  <a:pt x="2258335" y="154887"/>
                  <a:pt x="2284404" y="168443"/>
                </a:cubicBezTo>
                <a:cubicBezTo>
                  <a:pt x="2300958" y="176916"/>
                  <a:pt x="2317511" y="186822"/>
                  <a:pt x="2333935" y="197119"/>
                </a:cubicBezTo>
                <a:lnTo>
                  <a:pt x="2333935" y="1269848"/>
                </a:lnTo>
                <a:close/>
                <a:moveTo>
                  <a:pt x="2518110" y="1120995"/>
                </a:moveTo>
                <a:cubicBezTo>
                  <a:pt x="2475358" y="1161793"/>
                  <a:pt x="2432735" y="1198941"/>
                  <a:pt x="2390243" y="1230875"/>
                </a:cubicBezTo>
                <a:lnTo>
                  <a:pt x="2390243" y="235701"/>
                </a:lnTo>
                <a:cubicBezTo>
                  <a:pt x="2432866" y="267374"/>
                  <a:pt x="2475358" y="304131"/>
                  <a:pt x="2518110" y="344538"/>
                </a:cubicBezTo>
                <a:lnTo>
                  <a:pt x="2518110" y="1120995"/>
                </a:lnTo>
                <a:close/>
                <a:moveTo>
                  <a:pt x="2702416" y="928608"/>
                </a:moveTo>
                <a:cubicBezTo>
                  <a:pt x="2659273" y="976314"/>
                  <a:pt x="2616650" y="1022455"/>
                  <a:pt x="2574419" y="1065469"/>
                </a:cubicBezTo>
                <a:lnTo>
                  <a:pt x="2574419" y="399673"/>
                </a:lnTo>
                <a:cubicBezTo>
                  <a:pt x="2616781" y="442556"/>
                  <a:pt x="2659403" y="488437"/>
                  <a:pt x="2702416" y="536143"/>
                </a:cubicBezTo>
                <a:lnTo>
                  <a:pt x="2702416" y="928608"/>
                </a:lnTo>
                <a:close/>
                <a:moveTo>
                  <a:pt x="2797437" y="821987"/>
                </a:moveTo>
                <a:cubicBezTo>
                  <a:pt x="2784533" y="836585"/>
                  <a:pt x="2771499" y="851184"/>
                  <a:pt x="2758595" y="865652"/>
                </a:cubicBezTo>
                <a:lnTo>
                  <a:pt x="2758595" y="598838"/>
                </a:lnTo>
                <a:cubicBezTo>
                  <a:pt x="2773714" y="615783"/>
                  <a:pt x="2788834" y="632858"/>
                  <a:pt x="2803954" y="649933"/>
                </a:cubicBezTo>
                <a:cubicBezTo>
                  <a:pt x="2828198" y="677175"/>
                  <a:pt x="2852572" y="704677"/>
                  <a:pt x="2877207" y="732310"/>
                </a:cubicBezTo>
                <a:cubicBezTo>
                  <a:pt x="2850356" y="762420"/>
                  <a:pt x="2823766" y="792399"/>
                  <a:pt x="2797437" y="821987"/>
                </a:cubicBezTo>
                <a:close/>
                <a:moveTo>
                  <a:pt x="3070637" y="812341"/>
                </a:moveTo>
                <a:cubicBezTo>
                  <a:pt x="3045612" y="785881"/>
                  <a:pt x="3020846" y="759161"/>
                  <a:pt x="2996472" y="732440"/>
                </a:cubicBezTo>
                <a:cubicBezTo>
                  <a:pt x="3020846" y="705720"/>
                  <a:pt x="3045612" y="679130"/>
                  <a:pt x="3070637" y="652670"/>
                </a:cubicBezTo>
                <a:lnTo>
                  <a:pt x="3070637" y="812341"/>
                </a:lnTo>
                <a:close/>
                <a:moveTo>
                  <a:pt x="3254813" y="994301"/>
                </a:moveTo>
                <a:cubicBezTo>
                  <a:pt x="3211018" y="954546"/>
                  <a:pt x="3168395" y="913227"/>
                  <a:pt x="3126816" y="870996"/>
                </a:cubicBezTo>
                <a:lnTo>
                  <a:pt x="3126816" y="594406"/>
                </a:lnTo>
                <a:cubicBezTo>
                  <a:pt x="3168395" y="552175"/>
                  <a:pt x="3211018" y="510987"/>
                  <a:pt x="3254813" y="471362"/>
                </a:cubicBezTo>
                <a:lnTo>
                  <a:pt x="3254813" y="994301"/>
                </a:lnTo>
                <a:close/>
                <a:moveTo>
                  <a:pt x="3439119" y="1143936"/>
                </a:moveTo>
                <a:cubicBezTo>
                  <a:pt x="3395193" y="1112523"/>
                  <a:pt x="3352571" y="1079024"/>
                  <a:pt x="3311122" y="1043832"/>
                </a:cubicBezTo>
                <a:lnTo>
                  <a:pt x="3311122" y="422222"/>
                </a:lnTo>
                <a:cubicBezTo>
                  <a:pt x="3352571" y="387160"/>
                  <a:pt x="3395193" y="353662"/>
                  <a:pt x="3439119" y="322509"/>
                </a:cubicBezTo>
                <a:lnTo>
                  <a:pt x="3439119" y="1143936"/>
                </a:lnTo>
                <a:close/>
                <a:moveTo>
                  <a:pt x="3623034" y="1256422"/>
                </a:moveTo>
                <a:cubicBezTo>
                  <a:pt x="3579239" y="1234133"/>
                  <a:pt x="3536616" y="1209368"/>
                  <a:pt x="3495297" y="1182387"/>
                </a:cubicBezTo>
                <a:lnTo>
                  <a:pt x="3495297" y="284188"/>
                </a:lnTo>
                <a:cubicBezTo>
                  <a:pt x="3536616" y="257338"/>
                  <a:pt x="3579239" y="232703"/>
                  <a:pt x="3623034" y="210414"/>
                </a:cubicBezTo>
                <a:lnTo>
                  <a:pt x="3623034" y="1256422"/>
                </a:lnTo>
                <a:close/>
                <a:moveTo>
                  <a:pt x="3807210" y="1331500"/>
                </a:moveTo>
                <a:cubicBezTo>
                  <a:pt x="3763414" y="1317945"/>
                  <a:pt x="3720792" y="1301782"/>
                  <a:pt x="3679212" y="1283273"/>
                </a:cubicBezTo>
                <a:lnTo>
                  <a:pt x="3679212" y="183693"/>
                </a:lnTo>
                <a:cubicBezTo>
                  <a:pt x="3720792" y="165185"/>
                  <a:pt x="3763414" y="149152"/>
                  <a:pt x="3807210" y="135597"/>
                </a:cubicBezTo>
                <a:lnTo>
                  <a:pt x="3807210" y="1331500"/>
                </a:lnTo>
                <a:close/>
                <a:moveTo>
                  <a:pt x="3991385" y="1370864"/>
                </a:moveTo>
                <a:cubicBezTo>
                  <a:pt x="3947590" y="1365650"/>
                  <a:pt x="3904968" y="1357699"/>
                  <a:pt x="3863518" y="1347272"/>
                </a:cubicBezTo>
                <a:lnTo>
                  <a:pt x="3863518" y="119955"/>
                </a:lnTo>
                <a:cubicBezTo>
                  <a:pt x="3904968" y="109528"/>
                  <a:pt x="3947590" y="101577"/>
                  <a:pt x="3991385" y="96363"/>
                </a:cubicBezTo>
                <a:lnTo>
                  <a:pt x="3991385" y="1370864"/>
                </a:lnTo>
                <a:close/>
              </a:path>
            </a:pathLst>
          </a:custGeom>
          <a:solidFill>
            <a:srgbClr val="FCCEC0"/>
          </a:solidFill>
          <a:ln w="13008" cap="flat">
            <a:noFill/>
            <a:prstDash val="solid"/>
            <a:miter/>
          </a:ln>
        </p:spPr>
        <p:txBody>
          <a:bodyPr rtlCol="0" anchor="ctr"/>
          <a:lstStyle/>
          <a:p>
            <a:endParaRPr lang="lt-LT"/>
          </a:p>
        </p:txBody>
      </p:sp>
      <p:pic>
        <p:nvPicPr>
          <p:cNvPr id="36" name="Graphic 12" descr="Back with solid fill">
            <a:extLst>
              <a:ext uri="{FF2B5EF4-FFF2-40B4-BE49-F238E27FC236}">
                <a16:creationId xmlns:a16="http://schemas.microsoft.com/office/drawing/2014/main" id="{5A280D3E-8E9F-3347-89FA-349E2ECC7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300000">
            <a:off x="7041938" y="2047941"/>
            <a:ext cx="1306966" cy="1306966"/>
          </a:xfrm>
          <a:prstGeom prst="rect">
            <a:avLst/>
          </a:prstGeom>
        </p:spPr>
      </p:pic>
      <p:pic>
        <p:nvPicPr>
          <p:cNvPr id="37" name="Graphic 12" descr="Back with solid fill">
            <a:extLst>
              <a:ext uri="{FF2B5EF4-FFF2-40B4-BE49-F238E27FC236}">
                <a16:creationId xmlns:a16="http://schemas.microsoft.com/office/drawing/2014/main" id="{69FA354F-C174-4944-ADDC-02B0D7FAE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300000">
            <a:off x="9299709" y="3580698"/>
            <a:ext cx="1306966" cy="1306966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4921E2-4DAD-ED4F-93E9-2C51C998D70A}"/>
              </a:ext>
            </a:extLst>
          </p:cNvPr>
          <p:cNvSpPr txBox="1">
            <a:spLocks/>
          </p:cNvSpPr>
          <p:nvPr/>
        </p:nvSpPr>
        <p:spPr>
          <a:xfrm>
            <a:off x="3987073" y="512202"/>
            <a:ext cx="3239807" cy="1048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DNR </a:t>
            </a:r>
            <a:r>
              <a:rPr lang="en-GB" sz="2800" b="1" dirty="0" err="1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molekulė</a:t>
            </a:r>
            <a:endParaRPr lang="en-GB" sz="2800" b="1" dirty="0">
              <a:solidFill>
                <a:schemeClr val="bg1"/>
              </a:solidFill>
              <a:latin typeface="+mn-lt"/>
              <a:cs typeface="Selawik Semibold" panose="020F050202020403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8D15FD5-045D-F44F-A87E-CED99E896F89}"/>
              </a:ext>
            </a:extLst>
          </p:cNvPr>
          <p:cNvSpPr txBox="1">
            <a:spLocks/>
          </p:cNvSpPr>
          <p:nvPr/>
        </p:nvSpPr>
        <p:spPr>
          <a:xfrm>
            <a:off x="8427929" y="1960919"/>
            <a:ext cx="3239807" cy="1048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 err="1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Genetinė</a:t>
            </a:r>
            <a:r>
              <a:rPr lang="en-GB" sz="2800" b="1" dirty="0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grandinė</a:t>
            </a:r>
            <a:r>
              <a:rPr lang="en-GB" sz="2800" b="1" dirty="0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sudaryta</a:t>
            </a:r>
            <a:r>
              <a:rPr lang="en-GB" sz="2800" b="1" dirty="0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iš</a:t>
            </a:r>
            <a:r>
              <a:rPr lang="en-GB" sz="2800" b="1" dirty="0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dalių</a:t>
            </a:r>
            <a:endParaRPr lang="en-GB" sz="2800" b="1" dirty="0">
              <a:solidFill>
                <a:schemeClr val="bg1"/>
              </a:solidFill>
              <a:latin typeface="+mn-lt"/>
              <a:cs typeface="Selawik Semibold" panose="020F050202020403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3E9A22C5-B06D-BF46-A276-2A7F5E5EA950}"/>
              </a:ext>
            </a:extLst>
          </p:cNvPr>
          <p:cNvSpPr txBox="1">
            <a:spLocks/>
          </p:cNvSpPr>
          <p:nvPr/>
        </p:nvSpPr>
        <p:spPr>
          <a:xfrm>
            <a:off x="1760516" y="3394153"/>
            <a:ext cx="3239807" cy="1048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 err="1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Mechanizmas</a:t>
            </a:r>
            <a:endParaRPr lang="en-GB" sz="3600" b="1" dirty="0">
              <a:solidFill>
                <a:schemeClr val="bg1"/>
              </a:solidFill>
              <a:latin typeface="+mn-lt"/>
              <a:cs typeface="Selawik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344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icon&#10;&#10;Description automatically generated">
            <a:extLst>
              <a:ext uri="{FF2B5EF4-FFF2-40B4-BE49-F238E27FC236}">
                <a16:creationId xmlns:a16="http://schemas.microsoft.com/office/drawing/2014/main" id="{AB5D05B1-0C5D-FD4E-9D7A-7ED743D13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21655" r="17891" b="63152"/>
          <a:stretch/>
        </p:blipFill>
        <p:spPr>
          <a:xfrm>
            <a:off x="944095" y="2001850"/>
            <a:ext cx="10690568" cy="32621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B99DF-2141-4264-AA98-CDBFAB8A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28</a:t>
            </a:fld>
            <a:endParaRPr lang="lt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0B649-48D6-4B2F-BA56-8A3044C06EE9}"/>
              </a:ext>
            </a:extLst>
          </p:cNvPr>
          <p:cNvSpPr txBox="1"/>
          <p:nvPr/>
        </p:nvSpPr>
        <p:spPr>
          <a:xfrm>
            <a:off x="3836882" y="1716656"/>
            <a:ext cx="14099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2800" b="1" dirty="0">
                <a:solidFill>
                  <a:srgbClr val="FFFFFF"/>
                </a:solidFill>
              </a:rPr>
              <a:t>RBS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3AB0C-9AEB-4352-94C7-837E6DE15110}"/>
              </a:ext>
            </a:extLst>
          </p:cNvPr>
          <p:cNvSpPr txBox="1"/>
          <p:nvPr/>
        </p:nvSpPr>
        <p:spPr>
          <a:xfrm>
            <a:off x="1077002" y="1683118"/>
            <a:ext cx="20485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2800" b="1" dirty="0" err="1">
                <a:solidFill>
                  <a:srgbClr val="FFFFFF"/>
                </a:solidFill>
              </a:rPr>
              <a:t>Promotorius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BFD3A-8F65-4841-912A-CD2DA06AE75E}"/>
              </a:ext>
            </a:extLst>
          </p:cNvPr>
          <p:cNvSpPr txBox="1"/>
          <p:nvPr/>
        </p:nvSpPr>
        <p:spPr>
          <a:xfrm>
            <a:off x="6945134" y="1716656"/>
            <a:ext cx="16312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2800" b="1" dirty="0">
                <a:solidFill>
                  <a:srgbClr val="FFFFFF"/>
                </a:solidFill>
              </a:rPr>
              <a:t>Genas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9CF56-CE26-4923-9403-D697682F53C7}"/>
              </a:ext>
            </a:extLst>
          </p:cNvPr>
          <p:cNvSpPr txBox="1"/>
          <p:nvPr/>
        </p:nvSpPr>
        <p:spPr>
          <a:xfrm>
            <a:off x="8264631" y="1716656"/>
            <a:ext cx="26587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lt-LT" sz="2800" b="1" dirty="0">
                <a:solidFill>
                  <a:srgbClr val="FFFFFF"/>
                </a:solidFill>
              </a:rPr>
              <a:t>Terminatorius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C1E82-C12B-B44E-8398-699E37C8D5FC}"/>
              </a:ext>
            </a:extLst>
          </p:cNvPr>
          <p:cNvSpPr txBox="1"/>
          <p:nvPr/>
        </p:nvSpPr>
        <p:spPr>
          <a:xfrm>
            <a:off x="3048000" y="58095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t-LT" sz="4800" b="1" dirty="0">
                <a:solidFill>
                  <a:srgbClr val="FCCEC0"/>
                </a:solidFill>
              </a:rPr>
              <a:t>Genetinė dalis</a:t>
            </a:r>
            <a:endParaRPr lang="en-LT" sz="4800" dirty="0"/>
          </a:p>
        </p:txBody>
      </p:sp>
    </p:spTree>
    <p:extLst>
      <p:ext uri="{BB962C8B-B14F-4D97-AF65-F5344CB8AC3E}">
        <p14:creationId xmlns:p14="http://schemas.microsoft.com/office/powerpoint/2010/main" val="2818765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110E7A0-9684-9843-BCBA-5893BFFF8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4384"/>
            <a:ext cx="11729862" cy="49521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B99DF-2141-4264-AA98-CDBFAB8A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29</a:t>
            </a:fld>
            <a:endParaRPr lang="lt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0B649-48D6-4B2F-BA56-8A3044C06EE9}"/>
              </a:ext>
            </a:extLst>
          </p:cNvPr>
          <p:cNvSpPr txBox="1"/>
          <p:nvPr/>
        </p:nvSpPr>
        <p:spPr>
          <a:xfrm>
            <a:off x="3830108" y="1303551"/>
            <a:ext cx="15454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rgbClr val="FFFFFF"/>
                </a:solidFill>
              </a:rPr>
              <a:t>RBS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3AB0C-9AEB-4352-94C7-837E6DE15110}"/>
              </a:ext>
            </a:extLst>
          </p:cNvPr>
          <p:cNvSpPr txBox="1"/>
          <p:nvPr/>
        </p:nvSpPr>
        <p:spPr>
          <a:xfrm>
            <a:off x="462139" y="1296384"/>
            <a:ext cx="22953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 err="1">
                <a:solidFill>
                  <a:srgbClr val="FFFFFF"/>
                </a:solidFill>
              </a:rPr>
              <a:t>Promotorius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BFD3A-8F65-4841-912A-CD2DA06AE75E}"/>
              </a:ext>
            </a:extLst>
          </p:cNvPr>
          <p:cNvSpPr txBox="1"/>
          <p:nvPr/>
        </p:nvSpPr>
        <p:spPr>
          <a:xfrm>
            <a:off x="7317233" y="1303551"/>
            <a:ext cx="1788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rgbClr val="FFFFFF"/>
                </a:solidFill>
              </a:rPr>
              <a:t>Genas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9CF56-CE26-4923-9403-D697682F53C7}"/>
              </a:ext>
            </a:extLst>
          </p:cNvPr>
          <p:cNvSpPr txBox="1"/>
          <p:nvPr/>
        </p:nvSpPr>
        <p:spPr>
          <a:xfrm>
            <a:off x="9105285" y="1303551"/>
            <a:ext cx="29142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rgbClr val="FFFFFF"/>
                </a:solidFill>
              </a:rPr>
              <a:t>Terminatorius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307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03B318C5-554F-46E3-9F87-803F7C047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3634"/>
            <a:ext cx="10515600" cy="213073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lt-LT" sz="4400" b="0" i="0" u="none" strike="noStrike" dirty="0">
                <a:solidFill>
                  <a:srgbClr val="FFFFFF"/>
                </a:solidFill>
                <a:effectLst/>
                <a:latin typeface="+mj-lt"/>
              </a:rPr>
              <a:t>Pagrindinis</a:t>
            </a:r>
            <a:r>
              <a:rPr lang="lt-LT" sz="4400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lt-LT" sz="4400" b="1" i="0" u="none" strike="noStrike" dirty="0" err="1">
                <a:solidFill>
                  <a:srgbClr val="FCCEC0"/>
                </a:solidFill>
                <a:effectLst/>
              </a:rPr>
              <a:t>iGEM</a:t>
            </a:r>
            <a:r>
              <a:rPr lang="lt-LT" sz="4400" b="0" i="0" u="none" strike="noStrike" dirty="0">
                <a:solidFill>
                  <a:srgbClr val="FCCEC0"/>
                </a:solidFill>
                <a:effectLst/>
              </a:rPr>
              <a:t> </a:t>
            </a:r>
            <a:r>
              <a:rPr lang="lt-LT" sz="4400" b="1" i="0" u="none" strike="noStrike" dirty="0">
                <a:solidFill>
                  <a:srgbClr val="FCCEC0"/>
                </a:solidFill>
                <a:effectLst/>
              </a:rPr>
              <a:t>tikslas</a:t>
            </a:r>
            <a:r>
              <a:rPr lang="lt-LT" sz="4400" b="0" i="0" u="none" strike="noStrike" dirty="0">
                <a:solidFill>
                  <a:srgbClr val="FCCEC0"/>
                </a:solidFill>
                <a:effectLst/>
              </a:rPr>
              <a:t> </a:t>
            </a:r>
            <a:r>
              <a:rPr lang="lt-LT" sz="4400" b="0" i="0" u="none" strike="noStrike" dirty="0">
                <a:solidFill>
                  <a:srgbClr val="FFFFFF"/>
                </a:solidFill>
                <a:effectLst/>
                <a:latin typeface="+mj-lt"/>
              </a:rPr>
              <a:t>- </a:t>
            </a:r>
            <a:r>
              <a:rPr lang="lt-LT" sz="4400" b="0" i="0" u="none" strike="noStrike" dirty="0" err="1">
                <a:solidFill>
                  <a:srgbClr val="FFFFFF"/>
                </a:solidFill>
                <a:effectLst/>
                <a:latin typeface="+mj-lt"/>
              </a:rPr>
              <a:t>tarpdiscipliniškas</a:t>
            </a:r>
            <a:r>
              <a:rPr lang="lt-LT" sz="4400" b="0" i="0" u="none" strike="noStrike" dirty="0">
                <a:solidFill>
                  <a:srgbClr val="FFFFFF"/>
                </a:solidFill>
                <a:effectLst/>
                <a:latin typeface="+mj-lt"/>
              </a:rPr>
              <a:t> genetiškai modifikuotų sistemų projekto kūrimas, sprendžiantis </a:t>
            </a:r>
            <a:r>
              <a:rPr lang="lt-LT" sz="4400" b="1" i="0" u="none" strike="noStrike" dirty="0">
                <a:solidFill>
                  <a:srgbClr val="FCCEC0"/>
                </a:solidFill>
                <a:effectLst/>
              </a:rPr>
              <a:t>globalias</a:t>
            </a:r>
            <a:r>
              <a:rPr lang="lt-LT" sz="4400" b="0" i="0" u="none" strike="noStrike" dirty="0">
                <a:solidFill>
                  <a:srgbClr val="FCCEC0"/>
                </a:solidFill>
                <a:effectLst/>
              </a:rPr>
              <a:t> </a:t>
            </a:r>
            <a:r>
              <a:rPr lang="lt-LT" sz="4400" b="1" i="0" u="none" strike="noStrike" dirty="0">
                <a:solidFill>
                  <a:srgbClr val="FCCEC0"/>
                </a:solidFill>
                <a:effectLst/>
              </a:rPr>
              <a:t>problemas</a:t>
            </a:r>
            <a:endParaRPr lang="lt-LT" sz="6000" dirty="0"/>
          </a:p>
        </p:txBody>
      </p:sp>
    </p:spTree>
    <p:extLst>
      <p:ext uri="{BB962C8B-B14F-4D97-AF65-F5344CB8AC3E}">
        <p14:creationId xmlns:p14="http://schemas.microsoft.com/office/powerpoint/2010/main" val="94661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ačiakampis 9">
            <a:extLst>
              <a:ext uri="{FF2B5EF4-FFF2-40B4-BE49-F238E27FC236}">
                <a16:creationId xmlns:a16="http://schemas.microsoft.com/office/drawing/2014/main" id="{E02F04F6-2984-4F00-A59E-B02CB697AEE7}"/>
              </a:ext>
            </a:extLst>
          </p:cNvPr>
          <p:cNvSpPr/>
          <p:nvPr/>
        </p:nvSpPr>
        <p:spPr>
          <a:xfrm>
            <a:off x="3717289" y="2976565"/>
            <a:ext cx="4757422" cy="1364448"/>
          </a:xfrm>
          <a:prstGeom prst="rect">
            <a:avLst/>
          </a:prstGeom>
          <a:solidFill>
            <a:srgbClr val="0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t-LT" sz="6600" b="1" dirty="0" err="1">
                <a:solidFill>
                  <a:schemeClr val="bg1"/>
                </a:solidFill>
              </a:rPr>
              <a:t>Promotorius</a:t>
            </a:r>
            <a:endParaRPr lang="lt-LT" sz="48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333DCC-FB9B-439D-AC49-02E1B3DF7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3957" y="6484238"/>
            <a:ext cx="2743200" cy="365125"/>
          </a:xfrm>
        </p:spPr>
        <p:txBody>
          <a:bodyPr/>
          <a:lstStyle/>
          <a:p>
            <a:fld id="{D98FD41C-3F8B-41AE-84F3-CAA31E748C15}" type="slidenum">
              <a:rPr lang="lt-LT" smtClean="0"/>
              <a:t>30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B9A08-0CA0-CB4E-8C24-414215F74285}"/>
              </a:ext>
            </a:extLst>
          </p:cNvPr>
          <p:cNvSpPr/>
          <p:nvPr/>
        </p:nvSpPr>
        <p:spPr>
          <a:xfrm>
            <a:off x="7264316" y="5071514"/>
            <a:ext cx="2468946" cy="507831"/>
          </a:xfrm>
          <a:prstGeom prst="rect">
            <a:avLst/>
          </a:prstGeom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lt-LT" sz="2700" b="1">
                <a:solidFill>
                  <a:srgbClr val="002733"/>
                </a:solidFill>
                <a:latin typeface="Selawik"/>
              </a:rPr>
              <a:t>Terminatorius</a:t>
            </a:r>
            <a:endParaRPr lang="en-US"/>
          </a:p>
        </p:txBody>
      </p:sp>
      <p:pic>
        <p:nvPicPr>
          <p:cNvPr id="28" name="Picture 2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D3E38F4-14C3-164D-B9D7-ADC459B39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39" y="1749757"/>
            <a:ext cx="1414314" cy="1414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4D9B20-F59B-4069-A7FC-714F756A64A6}"/>
              </a:ext>
            </a:extLst>
          </p:cNvPr>
          <p:cNvSpPr txBox="1"/>
          <p:nvPr/>
        </p:nvSpPr>
        <p:spPr>
          <a:xfrm>
            <a:off x="926317" y="4409794"/>
            <a:ext cx="1033936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4400" dirty="0">
                <a:solidFill>
                  <a:srgbClr val="FFFFFF"/>
                </a:solidFill>
                <a:latin typeface="+mj-lt"/>
              </a:rPr>
              <a:t>Jungiasi fermentai </a:t>
            </a:r>
            <a:r>
              <a:rPr lang="lt-LT" sz="4400" i="1" dirty="0">
                <a:solidFill>
                  <a:srgbClr val="FFFFFF"/>
                </a:solidFill>
                <a:latin typeface="+mj-lt"/>
              </a:rPr>
              <a:t>RNR </a:t>
            </a:r>
            <a:r>
              <a:rPr lang="lt-LT" sz="4400" i="1" dirty="0" err="1">
                <a:solidFill>
                  <a:srgbClr val="FFFFFF"/>
                </a:solidFill>
                <a:latin typeface="+mj-lt"/>
              </a:rPr>
              <a:t>polimerazės</a:t>
            </a:r>
            <a:r>
              <a:rPr lang="lt-LT" sz="4400" dirty="0">
                <a:solidFill>
                  <a:srgbClr val="FFFFFF"/>
                </a:solidFill>
                <a:latin typeface="+mj-lt"/>
              </a:rPr>
              <a:t> - prasideda </a:t>
            </a:r>
            <a:r>
              <a:rPr lang="lt-LT" sz="4400" dirty="0" err="1">
                <a:solidFill>
                  <a:srgbClr val="FFFFFF"/>
                </a:solidFill>
                <a:latin typeface="+mj-lt"/>
              </a:rPr>
              <a:t>iRNR</a:t>
            </a:r>
            <a:r>
              <a:rPr lang="lt-LT" sz="4400" dirty="0">
                <a:solidFill>
                  <a:srgbClr val="FFFFFF"/>
                </a:solidFill>
                <a:latin typeface="+mj-lt"/>
              </a:rPr>
              <a:t> nurašymas (transkripcija)</a:t>
            </a:r>
            <a:endParaRPr lang="en-US" sz="4400" i="1" dirty="0">
              <a:latin typeface="+mj-lt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8629B3-07BD-F844-A274-77A4AFDF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t-LT" sz="4800" dirty="0">
                <a:solidFill>
                  <a:srgbClr val="FCCEC0"/>
                </a:solidFill>
                <a:cs typeface="Calibri Light"/>
              </a:rPr>
              <a:t>Biologinės dalys</a:t>
            </a:r>
            <a:r>
              <a:rPr lang="lt-LT" sz="4800" dirty="0">
                <a:solidFill>
                  <a:srgbClr val="FCCEC0"/>
                </a:solidFill>
                <a:ea typeface="+mj-lt"/>
                <a:cs typeface="+mj-lt"/>
              </a:rPr>
              <a:t> </a:t>
            </a:r>
            <a:r>
              <a:rPr lang="lt-LT" sz="4800" b="1" dirty="0">
                <a:solidFill>
                  <a:srgbClr val="FCCEC0"/>
                </a:solidFill>
                <a:ea typeface="+mj-lt"/>
                <a:cs typeface="+mj-lt"/>
              </a:rPr>
              <a:t>(angl. </a:t>
            </a:r>
            <a:r>
              <a:rPr lang="lt-LT" sz="4800" b="1" dirty="0" err="1">
                <a:solidFill>
                  <a:srgbClr val="FCCEC0"/>
                </a:solidFill>
                <a:ea typeface="+mj-lt"/>
                <a:cs typeface="+mj-lt"/>
              </a:rPr>
              <a:t>parts</a:t>
            </a:r>
            <a:r>
              <a:rPr lang="lt-LT" sz="4800" b="1" dirty="0">
                <a:solidFill>
                  <a:srgbClr val="FCCEC0"/>
                </a:solidFill>
                <a:ea typeface="+mj-lt"/>
                <a:cs typeface="+mj-lt"/>
              </a:rPr>
              <a:t>)</a:t>
            </a:r>
            <a:endParaRPr lang="en-US" sz="4800" b="1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9220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2147F-FA6C-8B4D-A40E-CD7AD0E8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31</a:t>
            </a:fld>
            <a:endParaRPr lang="lt-LT"/>
          </a:p>
        </p:txBody>
      </p:sp>
      <p:pic>
        <p:nvPicPr>
          <p:cNvPr id="5" name="Picture 4" descr="Text, logo, company name&#10;&#10;Description automatically generated">
            <a:extLst>
              <a:ext uri="{FF2B5EF4-FFF2-40B4-BE49-F238E27FC236}">
                <a16:creationId xmlns:a16="http://schemas.microsoft.com/office/drawing/2014/main" id="{7C4B086E-9382-274A-A34A-ACC6AFE4D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0332" y="184943"/>
            <a:ext cx="16612663" cy="7013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0FC26-777B-3047-97C5-3B94595DCE34}"/>
              </a:ext>
            </a:extLst>
          </p:cNvPr>
          <p:cNvSpPr txBox="1"/>
          <p:nvPr/>
        </p:nvSpPr>
        <p:spPr>
          <a:xfrm>
            <a:off x="3830108" y="1303551"/>
            <a:ext cx="15454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rgbClr val="EF9F8D"/>
                </a:solidFill>
              </a:rPr>
              <a:t>RBS</a:t>
            </a:r>
            <a:endParaRPr lang="en-US" sz="3200" b="1" dirty="0">
              <a:solidFill>
                <a:srgbClr val="EF9F8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72686-9636-BE42-B17A-A08C9EF65FB9}"/>
              </a:ext>
            </a:extLst>
          </p:cNvPr>
          <p:cNvSpPr txBox="1"/>
          <p:nvPr/>
        </p:nvSpPr>
        <p:spPr>
          <a:xfrm>
            <a:off x="462139" y="1296384"/>
            <a:ext cx="22953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 err="1">
                <a:solidFill>
                  <a:srgbClr val="FFFFFF"/>
                </a:solidFill>
              </a:rPr>
              <a:t>Promotorius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844B5-0CE7-3149-9CFB-C1487B026636}"/>
              </a:ext>
            </a:extLst>
          </p:cNvPr>
          <p:cNvSpPr txBox="1"/>
          <p:nvPr/>
        </p:nvSpPr>
        <p:spPr>
          <a:xfrm>
            <a:off x="9105285" y="1303551"/>
            <a:ext cx="29142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rgbClr val="FFFFFF"/>
                </a:solidFill>
              </a:rPr>
              <a:t>Terminatorius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60940-DAD2-C741-AF2E-C54C24E3CF3F}"/>
              </a:ext>
            </a:extLst>
          </p:cNvPr>
          <p:cNvSpPr txBox="1"/>
          <p:nvPr/>
        </p:nvSpPr>
        <p:spPr>
          <a:xfrm>
            <a:off x="7317233" y="1303551"/>
            <a:ext cx="1788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rgbClr val="FFFFFF"/>
                </a:solidFill>
              </a:rPr>
              <a:t>Genas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68475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2814-B271-42C5-811B-1C4493F2C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solidFill>
                <a:srgbClr val="FCCEC0"/>
              </a:solidFill>
              <a:cs typeface="Calibri"/>
            </a:endParaRPr>
          </a:p>
          <a:p>
            <a:endParaRPr lang="en-US">
              <a:solidFill>
                <a:srgbClr val="FCCEC0"/>
              </a:solidFill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A8D7A-7F20-40B9-AE06-2D782C05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32</a:t>
            </a:fld>
            <a:endParaRPr lang="lt-LT"/>
          </a:p>
        </p:txBody>
      </p:sp>
      <p:sp>
        <p:nvSpPr>
          <p:cNvPr id="6" name="Stačiakampis 12">
            <a:extLst>
              <a:ext uri="{FF2B5EF4-FFF2-40B4-BE49-F238E27FC236}">
                <a16:creationId xmlns:a16="http://schemas.microsoft.com/office/drawing/2014/main" id="{EDB82F87-6E9B-4951-A835-0D3689DB8C3A}"/>
              </a:ext>
            </a:extLst>
          </p:cNvPr>
          <p:cNvSpPr/>
          <p:nvPr/>
        </p:nvSpPr>
        <p:spPr>
          <a:xfrm>
            <a:off x="4834889" y="3116798"/>
            <a:ext cx="2522220" cy="1026160"/>
          </a:xfrm>
          <a:prstGeom prst="rect">
            <a:avLst/>
          </a:prstGeom>
          <a:solidFill>
            <a:srgbClr val="0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t-LT" sz="6000" b="1" dirty="0">
                <a:solidFill>
                  <a:srgbClr val="EF9F8D"/>
                </a:solidFill>
              </a:rPr>
              <a:t>RBS</a:t>
            </a:r>
            <a:endParaRPr lang="lt-LT" sz="4000" b="1" dirty="0">
              <a:solidFill>
                <a:srgbClr val="EF9F8D"/>
              </a:solidFill>
            </a:endParaRPr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62D81901-36C5-48B6-8A28-A25938D72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60" y="2000703"/>
            <a:ext cx="1861279" cy="8636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71A287-212A-4AE7-95C9-7659B22712AF}"/>
              </a:ext>
            </a:extLst>
          </p:cNvPr>
          <p:cNvSpPr txBox="1"/>
          <p:nvPr/>
        </p:nvSpPr>
        <p:spPr>
          <a:xfrm>
            <a:off x="2280086" y="4318036"/>
            <a:ext cx="757830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4800" dirty="0">
                <a:solidFill>
                  <a:srgbClr val="EF9F8D"/>
                </a:solidFill>
                <a:latin typeface="+mj-lt"/>
              </a:rPr>
              <a:t>Transliacijos metu čia jungiasi ribosomos</a:t>
            </a:r>
            <a:endParaRPr lang="lt-LT" sz="4800" b="1" dirty="0">
              <a:solidFill>
                <a:srgbClr val="EF9F8D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A9560B-D530-AC4D-B799-8CFA1A44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t-LT" sz="5400" dirty="0">
                <a:solidFill>
                  <a:srgbClr val="FCCEC0"/>
                </a:solidFill>
                <a:cs typeface="Calibri Light"/>
              </a:rPr>
              <a:t>Biologinės dalys</a:t>
            </a:r>
            <a:r>
              <a:rPr lang="lt-LT" sz="5400" dirty="0">
                <a:solidFill>
                  <a:srgbClr val="FCCEC0"/>
                </a:solidFill>
                <a:ea typeface="+mj-lt"/>
                <a:cs typeface="+mj-lt"/>
              </a:rPr>
              <a:t> </a:t>
            </a:r>
            <a:r>
              <a:rPr lang="lt-LT" sz="5400" b="1" dirty="0">
                <a:solidFill>
                  <a:srgbClr val="FCCEC0"/>
                </a:solidFill>
                <a:ea typeface="+mj-lt"/>
                <a:cs typeface="+mj-lt"/>
              </a:rPr>
              <a:t>(angl. </a:t>
            </a:r>
            <a:r>
              <a:rPr lang="lt-LT" sz="5400" b="1" dirty="0" err="1">
                <a:solidFill>
                  <a:srgbClr val="FCCEC0"/>
                </a:solidFill>
                <a:ea typeface="+mj-lt"/>
                <a:cs typeface="+mj-lt"/>
              </a:rPr>
              <a:t>parts</a:t>
            </a:r>
            <a:r>
              <a:rPr lang="lt-LT" sz="5400" b="1" dirty="0">
                <a:solidFill>
                  <a:srgbClr val="FCCEC0"/>
                </a:solidFill>
                <a:ea typeface="+mj-lt"/>
                <a:cs typeface="+mj-lt"/>
              </a:rPr>
              <a:t>)</a:t>
            </a:r>
            <a:endParaRPr lang="en-US" sz="5400" b="1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543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, logo&#10;&#10;Description automatically generated">
            <a:extLst>
              <a:ext uri="{FF2B5EF4-FFF2-40B4-BE49-F238E27FC236}">
                <a16:creationId xmlns:a16="http://schemas.microsoft.com/office/drawing/2014/main" id="{DB478BAC-45E3-604C-8D08-B61E3D599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5662" r="14915" b="25715"/>
          <a:stretch/>
        </p:blipFill>
        <p:spPr>
          <a:xfrm>
            <a:off x="269849" y="1885949"/>
            <a:ext cx="11652302" cy="33861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C16AC-1BC2-1A48-A45D-40A3A706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33</a:t>
            </a:fld>
            <a:endParaRPr lang="lt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A4470-B0FD-2F44-91FC-220A6C2AEBDB}"/>
              </a:ext>
            </a:extLst>
          </p:cNvPr>
          <p:cNvSpPr txBox="1"/>
          <p:nvPr/>
        </p:nvSpPr>
        <p:spPr>
          <a:xfrm>
            <a:off x="3830108" y="1303551"/>
            <a:ext cx="15454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chemeClr val="bg1"/>
                </a:solidFill>
              </a:rPr>
              <a:t>RBS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7F5DF-FA3F-7846-B867-3F826AC702CF}"/>
              </a:ext>
            </a:extLst>
          </p:cNvPr>
          <p:cNvSpPr txBox="1"/>
          <p:nvPr/>
        </p:nvSpPr>
        <p:spPr>
          <a:xfrm>
            <a:off x="462139" y="1296384"/>
            <a:ext cx="22953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 err="1">
                <a:solidFill>
                  <a:srgbClr val="FFFFFF"/>
                </a:solidFill>
              </a:rPr>
              <a:t>Promotorius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C1642-825C-A548-A1FD-8E2B04E87743}"/>
              </a:ext>
            </a:extLst>
          </p:cNvPr>
          <p:cNvSpPr txBox="1"/>
          <p:nvPr/>
        </p:nvSpPr>
        <p:spPr>
          <a:xfrm>
            <a:off x="9105285" y="1303551"/>
            <a:ext cx="29142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rgbClr val="FFFFFF"/>
                </a:solidFill>
              </a:rPr>
              <a:t>Terminatorius</a:t>
            </a:r>
            <a:endParaRPr 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259BE-5478-6144-8DF1-285DE8B30635}"/>
              </a:ext>
            </a:extLst>
          </p:cNvPr>
          <p:cNvSpPr txBox="1"/>
          <p:nvPr/>
        </p:nvSpPr>
        <p:spPr>
          <a:xfrm>
            <a:off x="7317233" y="1303551"/>
            <a:ext cx="1788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rgbClr val="1B8489"/>
                </a:solidFill>
              </a:rPr>
              <a:t>Genas</a:t>
            </a:r>
            <a:endParaRPr lang="en-US" sz="3200" b="1" dirty="0">
              <a:solidFill>
                <a:srgbClr val="1B84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67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C988-DA2B-44A4-8271-E31AB78E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5400" dirty="0">
                <a:solidFill>
                  <a:srgbClr val="FCCEC0"/>
                </a:solidFill>
                <a:cs typeface="Calibri Light"/>
              </a:rPr>
              <a:t>Biologinės dalys</a:t>
            </a:r>
            <a:r>
              <a:rPr lang="lt-LT" sz="5400" dirty="0">
                <a:solidFill>
                  <a:srgbClr val="FCCEC0"/>
                </a:solidFill>
                <a:ea typeface="+mj-lt"/>
                <a:cs typeface="+mj-lt"/>
              </a:rPr>
              <a:t> </a:t>
            </a:r>
            <a:r>
              <a:rPr lang="lt-LT" sz="5400" b="1" dirty="0">
                <a:solidFill>
                  <a:srgbClr val="FCCEC0"/>
                </a:solidFill>
                <a:ea typeface="+mj-lt"/>
                <a:cs typeface="+mj-lt"/>
              </a:rPr>
              <a:t>(angl. </a:t>
            </a:r>
            <a:r>
              <a:rPr lang="lt-LT" sz="5400" b="1" dirty="0" err="1">
                <a:solidFill>
                  <a:srgbClr val="FCCEC0"/>
                </a:solidFill>
                <a:ea typeface="+mj-lt"/>
                <a:cs typeface="+mj-lt"/>
              </a:rPr>
              <a:t>parts</a:t>
            </a:r>
            <a:r>
              <a:rPr lang="lt-LT" sz="5400" b="1" dirty="0">
                <a:solidFill>
                  <a:srgbClr val="FCCEC0"/>
                </a:solidFill>
                <a:ea typeface="+mj-lt"/>
                <a:cs typeface="+mj-lt"/>
              </a:rPr>
              <a:t>)</a:t>
            </a:r>
            <a:endParaRPr lang="en-US" sz="5400" b="1" dirty="0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FA299-DD85-4EEB-949B-EAE61817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34</a:t>
            </a:fld>
            <a:endParaRPr lang="lt-LT"/>
          </a:p>
        </p:txBody>
      </p:sp>
      <p:sp>
        <p:nvSpPr>
          <p:cNvPr id="6" name="Stačiakampis 15">
            <a:extLst>
              <a:ext uri="{FF2B5EF4-FFF2-40B4-BE49-F238E27FC236}">
                <a16:creationId xmlns:a16="http://schemas.microsoft.com/office/drawing/2014/main" id="{C8CA2960-EA45-49BA-B194-38A50B5702EA}"/>
              </a:ext>
            </a:extLst>
          </p:cNvPr>
          <p:cNvSpPr/>
          <p:nvPr/>
        </p:nvSpPr>
        <p:spPr>
          <a:xfrm>
            <a:off x="2521914" y="2371419"/>
            <a:ext cx="7148169" cy="2908218"/>
          </a:xfrm>
          <a:prstGeom prst="rect">
            <a:avLst/>
          </a:prstGeom>
          <a:solidFill>
            <a:srgbClr val="0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t-LT" sz="6600" b="1" dirty="0">
                <a:solidFill>
                  <a:srgbClr val="1B8489"/>
                </a:solidFill>
              </a:rPr>
              <a:t>Genas</a:t>
            </a:r>
            <a:endParaRPr lang="en-US" b="1" dirty="0">
              <a:solidFill>
                <a:srgbClr val="1B8489"/>
              </a:solidFill>
            </a:endParaRPr>
          </a:p>
        </p:txBody>
      </p:sp>
      <p:pic>
        <p:nvPicPr>
          <p:cNvPr id="8" name="Picture 6" descr="Shape, arrow&#10;&#10;Description automatically generated">
            <a:extLst>
              <a:ext uri="{FF2B5EF4-FFF2-40B4-BE49-F238E27FC236}">
                <a16:creationId xmlns:a16="http://schemas.microsoft.com/office/drawing/2014/main" id="{C5F71E28-924F-4B3E-9CA0-31FE9F73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96" y="1841036"/>
            <a:ext cx="2579403" cy="1362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B1625C-1BAD-4DBB-85F0-72CBBA763662}"/>
              </a:ext>
            </a:extLst>
          </p:cNvPr>
          <p:cNvSpPr txBox="1"/>
          <p:nvPr/>
        </p:nvSpPr>
        <p:spPr>
          <a:xfrm>
            <a:off x="2485842" y="4486581"/>
            <a:ext cx="722031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4800" dirty="0">
                <a:solidFill>
                  <a:srgbClr val="1B8489"/>
                </a:solidFill>
                <a:latin typeface="+mj-lt"/>
              </a:rPr>
              <a:t>Koduoja aminorūgščių seką baltyme</a:t>
            </a:r>
            <a:endParaRPr lang="en-US" sz="4800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6133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, logo, company name&#10;&#10;Description automatically generated">
            <a:extLst>
              <a:ext uri="{FF2B5EF4-FFF2-40B4-BE49-F238E27FC236}">
                <a16:creationId xmlns:a16="http://schemas.microsoft.com/office/drawing/2014/main" id="{4740538D-F495-0E4C-A41A-8255C3027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23655" r="16352" b="26511"/>
          <a:stretch/>
        </p:blipFill>
        <p:spPr>
          <a:xfrm>
            <a:off x="462133" y="1681162"/>
            <a:ext cx="11267733" cy="3495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89DF0-478B-7648-85B3-EDCBF743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35</a:t>
            </a:fld>
            <a:endParaRPr lang="lt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6F0DF-E1AE-8242-ADCF-C2058EE544BC}"/>
              </a:ext>
            </a:extLst>
          </p:cNvPr>
          <p:cNvSpPr txBox="1"/>
          <p:nvPr/>
        </p:nvSpPr>
        <p:spPr>
          <a:xfrm>
            <a:off x="3830108" y="1303551"/>
            <a:ext cx="15454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chemeClr val="bg1"/>
                </a:solidFill>
              </a:rPr>
              <a:t>RBS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D29FE-D8F9-6D40-B3DC-6C828F14479F}"/>
              </a:ext>
            </a:extLst>
          </p:cNvPr>
          <p:cNvSpPr txBox="1"/>
          <p:nvPr/>
        </p:nvSpPr>
        <p:spPr>
          <a:xfrm>
            <a:off x="462139" y="1296384"/>
            <a:ext cx="22953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 err="1">
                <a:solidFill>
                  <a:srgbClr val="FFFFFF"/>
                </a:solidFill>
              </a:rPr>
              <a:t>Promotorius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9CFDC-940E-EE4A-91EC-40C3BEF27695}"/>
              </a:ext>
            </a:extLst>
          </p:cNvPr>
          <p:cNvSpPr txBox="1"/>
          <p:nvPr/>
        </p:nvSpPr>
        <p:spPr>
          <a:xfrm>
            <a:off x="9105285" y="1303551"/>
            <a:ext cx="29142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rgbClr val="FCCEC0"/>
                </a:solidFill>
              </a:rPr>
              <a:t>Terminatorius</a:t>
            </a:r>
            <a:endParaRPr lang="en-US" sz="3200" b="1" dirty="0">
              <a:solidFill>
                <a:srgbClr val="FCCE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7DD44-DAF3-174A-BC83-F489CC12288B}"/>
              </a:ext>
            </a:extLst>
          </p:cNvPr>
          <p:cNvSpPr txBox="1"/>
          <p:nvPr/>
        </p:nvSpPr>
        <p:spPr>
          <a:xfrm>
            <a:off x="7317233" y="1303551"/>
            <a:ext cx="1788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3200" b="1" dirty="0">
                <a:solidFill>
                  <a:srgbClr val="FFFFFF"/>
                </a:solidFill>
              </a:rPr>
              <a:t>Genas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90262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47921-E3BE-4DEE-9AB2-B082ACF1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36</a:t>
            </a:fld>
            <a:endParaRPr lang="lt-LT"/>
          </a:p>
        </p:txBody>
      </p:sp>
      <p:sp>
        <p:nvSpPr>
          <p:cNvPr id="6" name="Stačiakampis 24">
            <a:extLst>
              <a:ext uri="{FF2B5EF4-FFF2-40B4-BE49-F238E27FC236}">
                <a16:creationId xmlns:a16="http://schemas.microsoft.com/office/drawing/2014/main" id="{0DDC343E-3C70-4F55-B893-981F7761552A}"/>
              </a:ext>
            </a:extLst>
          </p:cNvPr>
          <p:cNvSpPr/>
          <p:nvPr/>
        </p:nvSpPr>
        <p:spPr>
          <a:xfrm>
            <a:off x="3561873" y="2784617"/>
            <a:ext cx="5068253" cy="1788160"/>
          </a:xfrm>
          <a:prstGeom prst="rect">
            <a:avLst/>
          </a:prstGeom>
          <a:solidFill>
            <a:srgbClr val="0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t-LT" sz="6600" b="1" dirty="0">
                <a:solidFill>
                  <a:srgbClr val="FCCEC0"/>
                </a:solidFill>
              </a:rPr>
              <a:t>Terminatorius</a:t>
            </a:r>
            <a:endParaRPr lang="en-US" sz="6600" b="1" dirty="0">
              <a:solidFill>
                <a:srgbClr val="FCCEC0"/>
              </a:solidFill>
              <a:cs typeface="Calibri" panose="020F0502020204030204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9ECDEC50-3309-4291-8D06-5C1572AB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49" y="2094973"/>
            <a:ext cx="1850699" cy="932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7565C-8802-47DE-B2CA-87D45CB7028A}"/>
              </a:ext>
            </a:extLst>
          </p:cNvPr>
          <p:cNvSpPr txBox="1"/>
          <p:nvPr/>
        </p:nvSpPr>
        <p:spPr>
          <a:xfrm>
            <a:off x="3365061" y="4572777"/>
            <a:ext cx="60234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4800" dirty="0">
                <a:solidFill>
                  <a:srgbClr val="FCCEC0"/>
                </a:solidFill>
                <a:latin typeface="+mj-lt"/>
              </a:rPr>
              <a:t>Sustabdo transkripciją</a:t>
            </a:r>
            <a:endParaRPr lang="en-US" sz="4800" dirty="0">
              <a:latin typeface="+mj-lt"/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3EB690-4459-5646-B302-CE59AB05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t-LT" sz="5400" dirty="0">
                <a:solidFill>
                  <a:srgbClr val="FCCEC0"/>
                </a:solidFill>
                <a:cs typeface="Calibri Light"/>
              </a:rPr>
              <a:t>Biologinės dalys</a:t>
            </a:r>
            <a:r>
              <a:rPr lang="lt-LT" sz="5400" dirty="0">
                <a:solidFill>
                  <a:srgbClr val="FCCEC0"/>
                </a:solidFill>
                <a:ea typeface="+mj-lt"/>
                <a:cs typeface="+mj-lt"/>
              </a:rPr>
              <a:t> </a:t>
            </a:r>
            <a:r>
              <a:rPr lang="lt-LT" sz="5400" b="1" dirty="0">
                <a:solidFill>
                  <a:srgbClr val="FCCEC0"/>
                </a:solidFill>
                <a:ea typeface="+mj-lt"/>
                <a:cs typeface="+mj-lt"/>
              </a:rPr>
              <a:t>(angl. </a:t>
            </a:r>
            <a:r>
              <a:rPr lang="lt-LT" sz="5400" b="1" dirty="0" err="1">
                <a:solidFill>
                  <a:srgbClr val="FCCEC0"/>
                </a:solidFill>
                <a:ea typeface="+mj-lt"/>
                <a:cs typeface="+mj-lt"/>
              </a:rPr>
              <a:t>parts</a:t>
            </a:r>
            <a:r>
              <a:rPr lang="lt-LT" sz="5400" b="1" dirty="0">
                <a:solidFill>
                  <a:srgbClr val="FCCEC0"/>
                </a:solidFill>
                <a:ea typeface="+mj-lt"/>
                <a:cs typeface="+mj-lt"/>
              </a:rPr>
              <a:t>)</a:t>
            </a:r>
            <a:endParaRPr lang="en-US" sz="5400" b="1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166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icon&#10;&#10;Description automatically generated">
            <a:extLst>
              <a:ext uri="{FF2B5EF4-FFF2-40B4-BE49-F238E27FC236}">
                <a16:creationId xmlns:a16="http://schemas.microsoft.com/office/drawing/2014/main" id="{AB5D05B1-0C5D-FD4E-9D7A-7ED743D13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21655" r="17891" b="63152"/>
          <a:stretch/>
        </p:blipFill>
        <p:spPr>
          <a:xfrm>
            <a:off x="944095" y="2001850"/>
            <a:ext cx="10690568" cy="32621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B99DF-2141-4264-AA98-CDBFAB8A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37</a:t>
            </a:fld>
            <a:endParaRPr lang="lt-L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0B649-48D6-4B2F-BA56-8A3044C06EE9}"/>
              </a:ext>
            </a:extLst>
          </p:cNvPr>
          <p:cNvSpPr txBox="1"/>
          <p:nvPr/>
        </p:nvSpPr>
        <p:spPr>
          <a:xfrm>
            <a:off x="3836882" y="1716656"/>
            <a:ext cx="14099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2800" b="1" dirty="0">
                <a:solidFill>
                  <a:srgbClr val="FFFFFF"/>
                </a:solidFill>
              </a:rPr>
              <a:t>RBS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3AB0C-9AEB-4352-94C7-837E6DE15110}"/>
              </a:ext>
            </a:extLst>
          </p:cNvPr>
          <p:cNvSpPr txBox="1"/>
          <p:nvPr/>
        </p:nvSpPr>
        <p:spPr>
          <a:xfrm>
            <a:off x="1077002" y="1683118"/>
            <a:ext cx="20485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2800" b="1" dirty="0" err="1">
                <a:solidFill>
                  <a:srgbClr val="FFFFFF"/>
                </a:solidFill>
              </a:rPr>
              <a:t>Promotorius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BFD3A-8F65-4841-912A-CD2DA06AE75E}"/>
              </a:ext>
            </a:extLst>
          </p:cNvPr>
          <p:cNvSpPr txBox="1"/>
          <p:nvPr/>
        </p:nvSpPr>
        <p:spPr>
          <a:xfrm>
            <a:off x="6945134" y="1716656"/>
            <a:ext cx="16312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2800" b="1" dirty="0">
                <a:solidFill>
                  <a:srgbClr val="FFFFFF"/>
                </a:solidFill>
              </a:rPr>
              <a:t>Genas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9CF56-CE26-4923-9403-D697682F53C7}"/>
              </a:ext>
            </a:extLst>
          </p:cNvPr>
          <p:cNvSpPr txBox="1"/>
          <p:nvPr/>
        </p:nvSpPr>
        <p:spPr>
          <a:xfrm>
            <a:off x="8264631" y="1716656"/>
            <a:ext cx="26587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lt-LT" sz="2800" b="1" dirty="0">
                <a:solidFill>
                  <a:srgbClr val="FFFFFF"/>
                </a:solidFill>
              </a:rPr>
              <a:t>Terminatorius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0855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66C12D62-D113-5641-BC8A-6ABF53819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59" y="2128325"/>
            <a:ext cx="5499100" cy="203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CFCEC-B55A-D64A-94A6-DC25D96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38</a:t>
            </a:fld>
            <a:endParaRPr lang="lt-L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4D78E8-7663-F74D-87F2-338AC7C04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r="1"/>
          <a:stretch/>
        </p:blipFill>
        <p:spPr>
          <a:xfrm>
            <a:off x="6511859" y="534450"/>
            <a:ext cx="5194300" cy="19812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EA33F3-7FCC-6843-A94E-F6C00FECF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43" y="403654"/>
            <a:ext cx="5194300" cy="20701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AAF1CF2-9D96-8145-9A79-F88A5CAAE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7" y="2413000"/>
            <a:ext cx="5651500" cy="1841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24E9B8B-435B-D04D-975D-19F8C7D76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342350"/>
            <a:ext cx="8534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19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6D06-4ED5-46B8-8197-359A813B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126" y="393056"/>
            <a:ext cx="9191625" cy="1325563"/>
          </a:xfrm>
        </p:spPr>
        <p:txBody>
          <a:bodyPr>
            <a:noAutofit/>
          </a:bodyPr>
          <a:lstStyle/>
          <a:p>
            <a:pPr algn="ctr"/>
            <a:r>
              <a:rPr lang="lt-LT" sz="4800" dirty="0">
                <a:solidFill>
                  <a:srgbClr val="FCCEC0"/>
                </a:solidFill>
                <a:cs typeface="Calibri Light"/>
              </a:rPr>
              <a:t>Genetinė grandinė - mechanizmas </a:t>
            </a:r>
            <a:r>
              <a:rPr lang="lt-LT" sz="4800" b="1" dirty="0">
                <a:solidFill>
                  <a:srgbClr val="FCCEC0"/>
                </a:solidFill>
                <a:cs typeface="Calibri Light"/>
              </a:rPr>
              <a:t>(angl. </a:t>
            </a:r>
            <a:r>
              <a:rPr lang="lt-LT" sz="4800" b="1" dirty="0" err="1">
                <a:solidFill>
                  <a:srgbClr val="FCCEC0"/>
                </a:solidFill>
                <a:cs typeface="Calibri Light"/>
              </a:rPr>
              <a:t>device</a:t>
            </a:r>
            <a:r>
              <a:rPr lang="lt-LT" sz="4800" b="1" dirty="0">
                <a:solidFill>
                  <a:srgbClr val="FCCEC0"/>
                </a:solidFill>
                <a:cs typeface="Calibri Light"/>
              </a:rPr>
              <a:t>) </a:t>
            </a:r>
            <a:endParaRPr lang="en-US" sz="4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2A2FD-B232-4035-AE61-D1D0F58F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39</a:t>
            </a:fld>
            <a:endParaRPr lang="lt-L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8F6581-0B3F-5345-9FCA-B0B5FD95E8CB}"/>
              </a:ext>
            </a:extLst>
          </p:cNvPr>
          <p:cNvGrpSpPr/>
          <p:nvPr/>
        </p:nvGrpSpPr>
        <p:grpSpPr>
          <a:xfrm>
            <a:off x="1591788" y="3035226"/>
            <a:ext cx="9008423" cy="2092863"/>
            <a:chOff x="4373225" y="3218346"/>
            <a:chExt cx="3444800" cy="800306"/>
          </a:xfrm>
        </p:grpSpPr>
        <p:pic>
          <p:nvPicPr>
            <p:cNvPr id="6" name="Picture 5" descr="A picture containing text, businesscard&#10;&#10;Description automatically generated">
              <a:extLst>
                <a:ext uri="{FF2B5EF4-FFF2-40B4-BE49-F238E27FC236}">
                  <a16:creationId xmlns:a16="http://schemas.microsoft.com/office/drawing/2014/main" id="{1D1EAE8C-50E3-4C87-9767-FA9B63375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216" y="3218346"/>
              <a:ext cx="800306" cy="80030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C0F1FAB-91EA-49EA-A6EE-F3C7080B2FD8}"/>
                </a:ext>
              </a:extLst>
            </p:cNvPr>
            <p:cNvCxnSpPr>
              <a:cxnSpLocks/>
            </p:cNvCxnSpPr>
            <p:nvPr/>
          </p:nvCxnSpPr>
          <p:spPr>
            <a:xfrm>
              <a:off x="4373225" y="3671795"/>
              <a:ext cx="34448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Shape, arrow&#10;&#10;Description automatically generated">
              <a:extLst>
                <a:ext uri="{FF2B5EF4-FFF2-40B4-BE49-F238E27FC236}">
                  <a16:creationId xmlns:a16="http://schemas.microsoft.com/office/drawing/2014/main" id="{2C1C0AEE-7DCC-4CBE-A48E-F9A7D2808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259" y="3383876"/>
              <a:ext cx="910542" cy="496660"/>
            </a:xfrm>
            <a:prstGeom prst="rect">
              <a:avLst/>
            </a:prstGeom>
          </p:spPr>
        </p:pic>
        <p:pic>
          <p:nvPicPr>
            <p:cNvPr id="12" name="Picture 11" descr="Shape, circle&#10;&#10;Description automatically generated">
              <a:extLst>
                <a:ext uri="{FF2B5EF4-FFF2-40B4-BE49-F238E27FC236}">
                  <a16:creationId xmlns:a16="http://schemas.microsoft.com/office/drawing/2014/main" id="{548078ED-BD6D-422B-AD9F-24D89567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323" y="3370559"/>
              <a:ext cx="624472" cy="289755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7450AF8-D9FE-4EEF-9038-F09F1678F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801" y="3330352"/>
              <a:ext cx="714224" cy="36006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5512CD-99B5-42B3-A8FF-2F7C126D62E2}"/>
              </a:ext>
            </a:extLst>
          </p:cNvPr>
          <p:cNvSpPr txBox="1"/>
          <p:nvPr/>
        </p:nvSpPr>
        <p:spPr>
          <a:xfrm>
            <a:off x="2561318" y="5522586"/>
            <a:ext cx="72952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3200" b="1" dirty="0">
                <a:solidFill>
                  <a:srgbClr val="FFFFFF"/>
                </a:solidFill>
              </a:rPr>
              <a:t>Insulino kiekio fiksavimas aplinkoje</a:t>
            </a:r>
            <a:endParaRPr lang="en-US" sz="3200" b="1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0A8D1-A4D1-DE46-857F-D81F0BDBA926}"/>
              </a:ext>
            </a:extLst>
          </p:cNvPr>
          <p:cNvSpPr txBox="1"/>
          <p:nvPr/>
        </p:nvSpPr>
        <p:spPr>
          <a:xfrm>
            <a:off x="4149329" y="2292995"/>
            <a:ext cx="20596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2400" b="1" dirty="0">
                <a:solidFill>
                  <a:schemeClr val="bg1"/>
                </a:solidFill>
              </a:rPr>
              <a:t>RBS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7CB3B-66F4-BF48-B1EF-B78F70FE56D1}"/>
              </a:ext>
            </a:extLst>
          </p:cNvPr>
          <p:cNvSpPr txBox="1"/>
          <p:nvPr/>
        </p:nvSpPr>
        <p:spPr>
          <a:xfrm>
            <a:off x="2073704" y="2289429"/>
            <a:ext cx="30589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lt-LT" sz="2400" b="1" dirty="0" err="1">
                <a:solidFill>
                  <a:srgbClr val="FFFFFF"/>
                </a:solidFill>
              </a:rPr>
              <a:t>Promotorius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A3A65-D673-2F4A-BEF6-4778273AF0C6}"/>
              </a:ext>
            </a:extLst>
          </p:cNvPr>
          <p:cNvSpPr txBox="1"/>
          <p:nvPr/>
        </p:nvSpPr>
        <p:spPr>
          <a:xfrm>
            <a:off x="6349592" y="2254238"/>
            <a:ext cx="23828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2400" b="1" dirty="0">
                <a:solidFill>
                  <a:srgbClr val="FFFFFF"/>
                </a:solidFill>
              </a:rPr>
              <a:t>Genas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040F0D-1BD1-4B4D-8033-577C6ED3487C}"/>
              </a:ext>
            </a:extLst>
          </p:cNvPr>
          <p:cNvSpPr txBox="1"/>
          <p:nvPr/>
        </p:nvSpPr>
        <p:spPr>
          <a:xfrm>
            <a:off x="7724481" y="2254238"/>
            <a:ext cx="38837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t-LT" sz="2400" b="1" dirty="0">
                <a:solidFill>
                  <a:srgbClr val="FFFFFF"/>
                </a:solidFill>
              </a:rPr>
              <a:t>Terminatorius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955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8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nis elementas 3">
            <a:extLst>
              <a:ext uri="{FF2B5EF4-FFF2-40B4-BE49-F238E27FC236}">
                <a16:creationId xmlns:a16="http://schemas.microsoft.com/office/drawing/2014/main" id="{F2DED71C-8CED-42C0-B2EB-D91F6847D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94" t="8200" r="4894" b="11908"/>
          <a:stretch/>
        </p:blipFill>
        <p:spPr>
          <a:xfrm>
            <a:off x="0" y="0"/>
            <a:ext cx="12192000" cy="6354956"/>
          </a:xfrm>
          <a:prstGeom prst="rect">
            <a:avLst/>
          </a:prstGeom>
        </p:spPr>
      </p:pic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EB909610-C4AD-4BD7-B347-8515BA8EA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480" y="2821637"/>
            <a:ext cx="981270" cy="3950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lt-LT" sz="2000">
                <a:solidFill>
                  <a:srgbClr val="FCCEC0"/>
                </a:solidFill>
                <a:latin typeface="Spartan ExtraBold"/>
              </a:rPr>
              <a:t>2004</a:t>
            </a:r>
            <a:endParaRPr lang="lt-LT" sz="2000">
              <a:solidFill>
                <a:srgbClr val="FCCEC0"/>
              </a:solidFill>
              <a:latin typeface="Spartan ExtraBold" pitchFamily="2" charset="-70"/>
            </a:endParaRPr>
          </a:p>
        </p:txBody>
      </p:sp>
      <p:sp>
        <p:nvSpPr>
          <p:cNvPr id="7" name="Turinio vietos rezervavimo ženklas 5">
            <a:extLst>
              <a:ext uri="{FF2B5EF4-FFF2-40B4-BE49-F238E27FC236}">
                <a16:creationId xmlns:a16="http://schemas.microsoft.com/office/drawing/2014/main" id="{F18D30C6-92D0-4E2A-9581-A3BD7CCB02F5}"/>
              </a:ext>
            </a:extLst>
          </p:cNvPr>
          <p:cNvSpPr txBox="1">
            <a:spLocks/>
          </p:cNvSpPr>
          <p:nvPr/>
        </p:nvSpPr>
        <p:spPr>
          <a:xfrm>
            <a:off x="2548813" y="3537047"/>
            <a:ext cx="981270" cy="39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lt-LT" sz="2000">
                <a:solidFill>
                  <a:srgbClr val="FCCEC0"/>
                </a:solidFill>
                <a:latin typeface="Spartan ExtraBold" pitchFamily="2" charset="-70"/>
              </a:rPr>
              <a:t>2015</a:t>
            </a:r>
          </a:p>
        </p:txBody>
      </p:sp>
      <p:sp>
        <p:nvSpPr>
          <p:cNvPr id="8" name="Turinio vietos rezervavimo ženklas 5">
            <a:extLst>
              <a:ext uri="{FF2B5EF4-FFF2-40B4-BE49-F238E27FC236}">
                <a16:creationId xmlns:a16="http://schemas.microsoft.com/office/drawing/2014/main" id="{12240EB8-7939-48CB-8F7E-FF659B3E01F4}"/>
              </a:ext>
            </a:extLst>
          </p:cNvPr>
          <p:cNvSpPr txBox="1">
            <a:spLocks/>
          </p:cNvSpPr>
          <p:nvPr/>
        </p:nvSpPr>
        <p:spPr>
          <a:xfrm>
            <a:off x="4082922" y="2824811"/>
            <a:ext cx="981270" cy="39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lt-LT" sz="2000">
                <a:solidFill>
                  <a:srgbClr val="FCCEC0"/>
                </a:solidFill>
                <a:latin typeface="Spartan ExtraBold" pitchFamily="2" charset="-70"/>
              </a:rPr>
              <a:t>2016</a:t>
            </a:r>
          </a:p>
        </p:txBody>
      </p:sp>
      <p:sp>
        <p:nvSpPr>
          <p:cNvPr id="9" name="Turinio vietos rezervavimo ženklas 5">
            <a:extLst>
              <a:ext uri="{FF2B5EF4-FFF2-40B4-BE49-F238E27FC236}">
                <a16:creationId xmlns:a16="http://schemas.microsoft.com/office/drawing/2014/main" id="{53187653-48BC-42EE-9F02-8D59F01D4F1C}"/>
              </a:ext>
            </a:extLst>
          </p:cNvPr>
          <p:cNvSpPr txBox="1">
            <a:spLocks/>
          </p:cNvSpPr>
          <p:nvPr/>
        </p:nvSpPr>
        <p:spPr>
          <a:xfrm>
            <a:off x="5605365" y="3537047"/>
            <a:ext cx="981270" cy="39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lt-LT" sz="2000">
                <a:solidFill>
                  <a:srgbClr val="FCCEC0"/>
                </a:solidFill>
                <a:latin typeface="Spartan ExtraBold" pitchFamily="2" charset="-70"/>
              </a:rPr>
              <a:t>2017</a:t>
            </a:r>
          </a:p>
        </p:txBody>
      </p:sp>
      <p:sp>
        <p:nvSpPr>
          <p:cNvPr id="10" name="Turinio vietos rezervavimo ženklas 5">
            <a:extLst>
              <a:ext uri="{FF2B5EF4-FFF2-40B4-BE49-F238E27FC236}">
                <a16:creationId xmlns:a16="http://schemas.microsoft.com/office/drawing/2014/main" id="{46F2FF3B-EBC8-4100-BFEC-521ED09B8FDD}"/>
              </a:ext>
            </a:extLst>
          </p:cNvPr>
          <p:cNvSpPr txBox="1">
            <a:spLocks/>
          </p:cNvSpPr>
          <p:nvPr/>
        </p:nvSpPr>
        <p:spPr>
          <a:xfrm>
            <a:off x="7122368" y="2824811"/>
            <a:ext cx="981270" cy="39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lt-LT" sz="2000">
                <a:solidFill>
                  <a:srgbClr val="FCCEC0"/>
                </a:solidFill>
                <a:latin typeface="Spartan ExtraBold" pitchFamily="2" charset="-70"/>
              </a:rPr>
              <a:t>2018</a:t>
            </a:r>
          </a:p>
        </p:txBody>
      </p:sp>
      <p:sp>
        <p:nvSpPr>
          <p:cNvPr id="11" name="Turinio vietos rezervavimo ženklas 5">
            <a:extLst>
              <a:ext uri="{FF2B5EF4-FFF2-40B4-BE49-F238E27FC236}">
                <a16:creationId xmlns:a16="http://schemas.microsoft.com/office/drawing/2014/main" id="{19D50E1E-5B01-4DBA-B20B-2E13F5019390}"/>
              </a:ext>
            </a:extLst>
          </p:cNvPr>
          <p:cNvSpPr txBox="1">
            <a:spLocks/>
          </p:cNvSpPr>
          <p:nvPr/>
        </p:nvSpPr>
        <p:spPr>
          <a:xfrm>
            <a:off x="8643255" y="3537047"/>
            <a:ext cx="981270" cy="39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lt-LT" sz="2000">
                <a:solidFill>
                  <a:srgbClr val="FCCEC0"/>
                </a:solidFill>
                <a:latin typeface="Spartan ExtraBold" pitchFamily="2" charset="-70"/>
              </a:rPr>
              <a:t>2019</a:t>
            </a:r>
          </a:p>
        </p:txBody>
      </p:sp>
      <p:sp>
        <p:nvSpPr>
          <p:cNvPr id="12" name="Turinio vietos rezervavimo ženklas 5">
            <a:extLst>
              <a:ext uri="{FF2B5EF4-FFF2-40B4-BE49-F238E27FC236}">
                <a16:creationId xmlns:a16="http://schemas.microsoft.com/office/drawing/2014/main" id="{3746014E-32D0-4FA0-977B-7BF75BB1A5B6}"/>
              </a:ext>
            </a:extLst>
          </p:cNvPr>
          <p:cNvSpPr txBox="1">
            <a:spLocks/>
          </p:cNvSpPr>
          <p:nvPr/>
        </p:nvSpPr>
        <p:spPr>
          <a:xfrm>
            <a:off x="10213907" y="2932111"/>
            <a:ext cx="981270" cy="39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lt-LT" sz="2000">
                <a:solidFill>
                  <a:srgbClr val="FCCEC0"/>
                </a:solidFill>
                <a:latin typeface="Spartan ExtraBold" pitchFamily="2" charset="-70"/>
              </a:rPr>
              <a:t>2020</a:t>
            </a:r>
          </a:p>
        </p:txBody>
      </p:sp>
      <p:sp>
        <p:nvSpPr>
          <p:cNvPr id="13" name="Pavadinimas 1">
            <a:extLst>
              <a:ext uri="{FF2B5EF4-FFF2-40B4-BE49-F238E27FC236}">
                <a16:creationId xmlns:a16="http://schemas.microsoft.com/office/drawing/2014/main" id="{BFD21939-4508-4BE5-9C86-2C95A2769AC4}"/>
              </a:ext>
            </a:extLst>
          </p:cNvPr>
          <p:cNvSpPr txBox="1">
            <a:spLocks/>
          </p:cNvSpPr>
          <p:nvPr/>
        </p:nvSpPr>
        <p:spPr>
          <a:xfrm>
            <a:off x="645587" y="1123059"/>
            <a:ext cx="17252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000" dirty="0">
                <a:solidFill>
                  <a:schemeClr val="bg1"/>
                </a:solidFill>
              </a:rPr>
              <a:t>įsteigtas </a:t>
            </a:r>
            <a:r>
              <a:rPr lang="lt-LT" sz="2000" dirty="0" err="1">
                <a:solidFill>
                  <a:schemeClr val="bg1"/>
                </a:solidFill>
              </a:rPr>
              <a:t>iGEM</a:t>
            </a:r>
            <a:r>
              <a:rPr lang="lt-LT" sz="2000" dirty="0">
                <a:solidFill>
                  <a:schemeClr val="bg1"/>
                </a:solidFill>
              </a:rPr>
              <a:t> konkursas</a:t>
            </a:r>
          </a:p>
        </p:txBody>
      </p:sp>
      <p:sp>
        <p:nvSpPr>
          <p:cNvPr id="14" name="Pavadinimas 1">
            <a:extLst>
              <a:ext uri="{FF2B5EF4-FFF2-40B4-BE49-F238E27FC236}">
                <a16:creationId xmlns:a16="http://schemas.microsoft.com/office/drawing/2014/main" id="{C3C43FB5-7B56-4744-8918-1DBECFA6965C}"/>
              </a:ext>
            </a:extLst>
          </p:cNvPr>
          <p:cNvSpPr txBox="1">
            <a:spLocks/>
          </p:cNvSpPr>
          <p:nvPr/>
        </p:nvSpPr>
        <p:spPr>
          <a:xfrm>
            <a:off x="2279977" y="4657838"/>
            <a:ext cx="1451594" cy="487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 b="1" dirty="0" err="1">
                <a:solidFill>
                  <a:schemeClr val="bg1"/>
                </a:solidFill>
                <a:latin typeface="+mn-lt"/>
              </a:rPr>
              <a:t>ColiClock</a:t>
            </a:r>
            <a:endParaRPr lang="lt-LT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Pavadinimas 1">
            <a:extLst>
              <a:ext uri="{FF2B5EF4-FFF2-40B4-BE49-F238E27FC236}">
                <a16:creationId xmlns:a16="http://schemas.microsoft.com/office/drawing/2014/main" id="{97023200-185E-4898-B159-350527B809DD}"/>
              </a:ext>
            </a:extLst>
          </p:cNvPr>
          <p:cNvSpPr txBox="1">
            <a:spLocks/>
          </p:cNvSpPr>
          <p:nvPr/>
        </p:nvSpPr>
        <p:spPr>
          <a:xfrm>
            <a:off x="1964157" y="5071232"/>
            <a:ext cx="2083234" cy="4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>
                <a:solidFill>
                  <a:srgbClr val="FCCEC0"/>
                </a:solidFill>
              </a:rPr>
              <a:t>GOLD MEDAL</a:t>
            </a:r>
          </a:p>
        </p:txBody>
      </p:sp>
      <p:sp>
        <p:nvSpPr>
          <p:cNvPr id="16" name="Pavadinimas 1">
            <a:extLst>
              <a:ext uri="{FF2B5EF4-FFF2-40B4-BE49-F238E27FC236}">
                <a16:creationId xmlns:a16="http://schemas.microsoft.com/office/drawing/2014/main" id="{2AA3DA21-2B60-4F49-98CA-9F7BF31D3CC0}"/>
              </a:ext>
            </a:extLst>
          </p:cNvPr>
          <p:cNvSpPr txBox="1">
            <a:spLocks/>
          </p:cNvSpPr>
          <p:nvPr/>
        </p:nvSpPr>
        <p:spPr>
          <a:xfrm>
            <a:off x="3804726" y="1714592"/>
            <a:ext cx="1451594" cy="4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 b="1" err="1">
                <a:solidFill>
                  <a:schemeClr val="bg1"/>
                </a:solidFill>
                <a:latin typeface="+mn-lt"/>
              </a:rPr>
              <a:t>PheLoss</a:t>
            </a:r>
            <a:endParaRPr lang="lt-LT" sz="24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Pavadinimas 1">
            <a:extLst>
              <a:ext uri="{FF2B5EF4-FFF2-40B4-BE49-F238E27FC236}">
                <a16:creationId xmlns:a16="http://schemas.microsoft.com/office/drawing/2014/main" id="{35E626B7-D4F6-4E85-8328-9F719F41CB81}"/>
              </a:ext>
            </a:extLst>
          </p:cNvPr>
          <p:cNvSpPr txBox="1">
            <a:spLocks/>
          </p:cNvSpPr>
          <p:nvPr/>
        </p:nvSpPr>
        <p:spPr>
          <a:xfrm>
            <a:off x="3390026" y="1315493"/>
            <a:ext cx="2280994" cy="4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>
                <a:solidFill>
                  <a:srgbClr val="FCCEC0"/>
                </a:solidFill>
              </a:rPr>
              <a:t>GOLD MEDAL</a:t>
            </a:r>
          </a:p>
        </p:txBody>
      </p:sp>
      <p:sp>
        <p:nvSpPr>
          <p:cNvPr id="18" name="Pavadinimas 1">
            <a:extLst>
              <a:ext uri="{FF2B5EF4-FFF2-40B4-BE49-F238E27FC236}">
                <a16:creationId xmlns:a16="http://schemas.microsoft.com/office/drawing/2014/main" id="{DCB4BF80-386D-43DA-A6F6-241F01495208}"/>
              </a:ext>
            </a:extLst>
          </p:cNvPr>
          <p:cNvSpPr txBox="1">
            <a:spLocks/>
          </p:cNvSpPr>
          <p:nvPr/>
        </p:nvSpPr>
        <p:spPr>
          <a:xfrm>
            <a:off x="5370202" y="4657838"/>
            <a:ext cx="1451594" cy="4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 b="1" err="1">
                <a:solidFill>
                  <a:schemeClr val="bg1"/>
                </a:solidFill>
                <a:latin typeface="+mn-lt"/>
              </a:rPr>
              <a:t>SynOri</a:t>
            </a:r>
            <a:endParaRPr lang="lt-LT" sz="24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Pavadinimas 1">
            <a:extLst>
              <a:ext uri="{FF2B5EF4-FFF2-40B4-BE49-F238E27FC236}">
                <a16:creationId xmlns:a16="http://schemas.microsoft.com/office/drawing/2014/main" id="{72CFB565-6E81-4AF1-88DE-E8495C6C34B3}"/>
              </a:ext>
            </a:extLst>
          </p:cNvPr>
          <p:cNvSpPr txBox="1">
            <a:spLocks/>
          </p:cNvSpPr>
          <p:nvPr/>
        </p:nvSpPr>
        <p:spPr>
          <a:xfrm>
            <a:off x="5064192" y="5071232"/>
            <a:ext cx="2083234" cy="487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 b="1">
                <a:solidFill>
                  <a:srgbClr val="EF9F8D"/>
                </a:solidFill>
                <a:latin typeface="+mn-lt"/>
              </a:rPr>
              <a:t>GRAND PRIZE</a:t>
            </a:r>
          </a:p>
        </p:txBody>
      </p:sp>
      <p:sp>
        <p:nvSpPr>
          <p:cNvPr id="20" name="Pavadinimas 1">
            <a:extLst>
              <a:ext uri="{FF2B5EF4-FFF2-40B4-BE49-F238E27FC236}">
                <a16:creationId xmlns:a16="http://schemas.microsoft.com/office/drawing/2014/main" id="{BC431821-7DF2-4C53-A516-9CD34274DBFE}"/>
              </a:ext>
            </a:extLst>
          </p:cNvPr>
          <p:cNvSpPr txBox="1">
            <a:spLocks/>
          </p:cNvSpPr>
          <p:nvPr/>
        </p:nvSpPr>
        <p:spPr>
          <a:xfrm>
            <a:off x="6472506" y="1417541"/>
            <a:ext cx="2280994" cy="79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 b="1" err="1">
                <a:solidFill>
                  <a:schemeClr val="bg1"/>
                </a:solidFill>
                <a:latin typeface="+mn-lt"/>
              </a:rPr>
              <a:t>SynDrop</a:t>
            </a:r>
            <a:r>
              <a:rPr lang="lt-LT" sz="2400" b="1">
                <a:solidFill>
                  <a:schemeClr val="bg1"/>
                </a:solidFill>
                <a:latin typeface="+mn-lt"/>
              </a:rPr>
              <a:t> (UG) ir </a:t>
            </a:r>
            <a:r>
              <a:rPr lang="lt-LT" sz="2400" b="1" err="1">
                <a:solidFill>
                  <a:schemeClr val="bg1"/>
                </a:solidFill>
                <a:latin typeface="+mn-lt"/>
              </a:rPr>
              <a:t>Cat-seq</a:t>
            </a:r>
            <a:r>
              <a:rPr lang="lt-LT" sz="2400" b="1">
                <a:solidFill>
                  <a:schemeClr val="bg1"/>
                </a:solidFill>
                <a:latin typeface="+mn-lt"/>
              </a:rPr>
              <a:t> (OG)</a:t>
            </a:r>
          </a:p>
        </p:txBody>
      </p:sp>
      <p:sp>
        <p:nvSpPr>
          <p:cNvPr id="21" name="Pavadinimas 1">
            <a:extLst>
              <a:ext uri="{FF2B5EF4-FFF2-40B4-BE49-F238E27FC236}">
                <a16:creationId xmlns:a16="http://schemas.microsoft.com/office/drawing/2014/main" id="{F02C6965-B9EC-4595-BBDA-4F986A4DA8D5}"/>
              </a:ext>
            </a:extLst>
          </p:cNvPr>
          <p:cNvSpPr txBox="1">
            <a:spLocks/>
          </p:cNvSpPr>
          <p:nvPr/>
        </p:nvSpPr>
        <p:spPr>
          <a:xfrm>
            <a:off x="6163468" y="663571"/>
            <a:ext cx="2899069" cy="619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 dirty="0">
                <a:solidFill>
                  <a:srgbClr val="FCCEC0"/>
                </a:solidFill>
              </a:rPr>
              <a:t>BRONZE MEDAL (UG)  GOLD MEDAL (OG)</a:t>
            </a:r>
          </a:p>
        </p:txBody>
      </p:sp>
      <p:sp>
        <p:nvSpPr>
          <p:cNvPr id="22" name="Pavadinimas 1">
            <a:extLst>
              <a:ext uri="{FF2B5EF4-FFF2-40B4-BE49-F238E27FC236}">
                <a16:creationId xmlns:a16="http://schemas.microsoft.com/office/drawing/2014/main" id="{B8F8C7C6-549F-45D2-956B-5DA0D995DFF9}"/>
              </a:ext>
            </a:extLst>
          </p:cNvPr>
          <p:cNvSpPr txBox="1">
            <a:spLocks/>
          </p:cNvSpPr>
          <p:nvPr/>
        </p:nvSpPr>
        <p:spPr>
          <a:xfrm>
            <a:off x="8408093" y="4657838"/>
            <a:ext cx="1451594" cy="4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 b="1" err="1">
                <a:solidFill>
                  <a:schemeClr val="bg1"/>
                </a:solidFill>
                <a:latin typeface="+mn-lt"/>
              </a:rPr>
              <a:t>Colight</a:t>
            </a:r>
            <a:endParaRPr lang="lt-LT" sz="24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Pavadinimas 1">
            <a:extLst>
              <a:ext uri="{FF2B5EF4-FFF2-40B4-BE49-F238E27FC236}">
                <a16:creationId xmlns:a16="http://schemas.microsoft.com/office/drawing/2014/main" id="{DED6C7AC-D889-47B3-B771-1C43A5FCBE32}"/>
              </a:ext>
            </a:extLst>
          </p:cNvPr>
          <p:cNvSpPr txBox="1">
            <a:spLocks/>
          </p:cNvSpPr>
          <p:nvPr/>
        </p:nvSpPr>
        <p:spPr>
          <a:xfrm>
            <a:off x="8092273" y="5071232"/>
            <a:ext cx="2083234" cy="4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>
                <a:solidFill>
                  <a:srgbClr val="FCCEC0"/>
                </a:solidFill>
              </a:rPr>
              <a:t>GOLD MEDAL</a:t>
            </a:r>
          </a:p>
        </p:txBody>
      </p:sp>
      <p:sp>
        <p:nvSpPr>
          <p:cNvPr id="24" name="Pavadinimas 1">
            <a:extLst>
              <a:ext uri="{FF2B5EF4-FFF2-40B4-BE49-F238E27FC236}">
                <a16:creationId xmlns:a16="http://schemas.microsoft.com/office/drawing/2014/main" id="{2CC22D4B-28B9-43AB-BA08-B99A28929FB8}"/>
              </a:ext>
            </a:extLst>
          </p:cNvPr>
          <p:cNvSpPr txBox="1">
            <a:spLocks/>
          </p:cNvSpPr>
          <p:nvPr/>
        </p:nvSpPr>
        <p:spPr>
          <a:xfrm>
            <a:off x="9978745" y="1714592"/>
            <a:ext cx="1567668" cy="487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 b="1" dirty="0" err="1">
                <a:solidFill>
                  <a:schemeClr val="bg1"/>
                </a:solidFill>
                <a:latin typeface="+mn-lt"/>
              </a:rPr>
              <a:t>FlavoFlow</a:t>
            </a:r>
            <a:endParaRPr lang="lt-LT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Pavadinimas 1">
            <a:extLst>
              <a:ext uri="{FF2B5EF4-FFF2-40B4-BE49-F238E27FC236}">
                <a16:creationId xmlns:a16="http://schemas.microsoft.com/office/drawing/2014/main" id="{CEF4F4E1-7A91-4574-9B6C-D4068DECF7F9}"/>
              </a:ext>
            </a:extLst>
          </p:cNvPr>
          <p:cNvSpPr txBox="1">
            <a:spLocks/>
          </p:cNvSpPr>
          <p:nvPr/>
        </p:nvSpPr>
        <p:spPr>
          <a:xfrm>
            <a:off x="9662925" y="1355443"/>
            <a:ext cx="2083234" cy="487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400" b="1">
                <a:solidFill>
                  <a:srgbClr val="EF9F8D"/>
                </a:solidFill>
                <a:latin typeface="+mn-lt"/>
              </a:rPr>
              <a:t>GRAND PRIZE</a:t>
            </a:r>
          </a:p>
        </p:txBody>
      </p:sp>
      <p:sp>
        <p:nvSpPr>
          <p:cNvPr id="26" name="Pavadinimas 1">
            <a:extLst>
              <a:ext uri="{FF2B5EF4-FFF2-40B4-BE49-F238E27FC236}">
                <a16:creationId xmlns:a16="http://schemas.microsoft.com/office/drawing/2014/main" id="{9F498BA6-EEE4-4926-9C64-95C99AA8A882}"/>
              </a:ext>
            </a:extLst>
          </p:cNvPr>
          <p:cNvSpPr txBox="1">
            <a:spLocks/>
          </p:cNvSpPr>
          <p:nvPr/>
        </p:nvSpPr>
        <p:spPr>
          <a:xfrm>
            <a:off x="1686492" y="5315097"/>
            <a:ext cx="26385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lt-LT" sz="2000" dirty="0">
                <a:solidFill>
                  <a:schemeClr val="bg1"/>
                </a:solidFill>
              </a:rPr>
              <a:t>Pirmoji Vilnius–Lithuania </a:t>
            </a:r>
            <a:r>
              <a:rPr lang="lt-LT" sz="2000" dirty="0" err="1">
                <a:solidFill>
                  <a:schemeClr val="bg1"/>
                </a:solidFill>
              </a:rPr>
              <a:t>iGEM</a:t>
            </a:r>
            <a:r>
              <a:rPr lang="lt-LT" sz="2000" dirty="0">
                <a:solidFill>
                  <a:schemeClr val="bg1"/>
                </a:solidFill>
              </a:rPr>
              <a:t> komanda</a:t>
            </a:r>
          </a:p>
        </p:txBody>
      </p:sp>
    </p:spTree>
    <p:extLst>
      <p:ext uri="{BB962C8B-B14F-4D97-AF65-F5344CB8AC3E}">
        <p14:creationId xmlns:p14="http://schemas.microsoft.com/office/powerpoint/2010/main" val="226794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2" descr="Back with solid fill">
            <a:extLst>
              <a:ext uri="{FF2B5EF4-FFF2-40B4-BE49-F238E27FC236}">
                <a16:creationId xmlns:a16="http://schemas.microsoft.com/office/drawing/2014/main" id="{A2B00D98-E715-44D4-9327-A67691864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300000">
            <a:off x="6440577" y="2118552"/>
            <a:ext cx="2206958" cy="22069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84408-BB93-4123-9E42-6D233B66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40</a:t>
            </a:fld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5802AA-2AED-F348-A0EB-26F79134EE80}"/>
              </a:ext>
            </a:extLst>
          </p:cNvPr>
          <p:cNvCxnSpPr>
            <a:cxnSpLocks/>
          </p:cNvCxnSpPr>
          <p:nvPr/>
        </p:nvCxnSpPr>
        <p:spPr>
          <a:xfrm flipH="1">
            <a:off x="802448" y="1929113"/>
            <a:ext cx="599840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25F03C4-1911-5E4C-9B32-1E167ABD953A}"/>
              </a:ext>
            </a:extLst>
          </p:cNvPr>
          <p:cNvGrpSpPr/>
          <p:nvPr/>
        </p:nvGrpSpPr>
        <p:grpSpPr>
          <a:xfrm>
            <a:off x="2932628" y="1685185"/>
            <a:ext cx="1921373" cy="446379"/>
            <a:chOff x="8364940" y="3280375"/>
            <a:chExt cx="3290248" cy="764400"/>
          </a:xfrm>
        </p:grpSpPr>
        <p:pic>
          <p:nvPicPr>
            <p:cNvPr id="8" name="Picture 7" descr="A picture containing text, businesscard&#10;&#10;Description automatically generated">
              <a:extLst>
                <a:ext uri="{FF2B5EF4-FFF2-40B4-BE49-F238E27FC236}">
                  <a16:creationId xmlns:a16="http://schemas.microsoft.com/office/drawing/2014/main" id="{FA169542-F1DA-6C48-B08B-CD357A987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6523" y="3280375"/>
              <a:ext cx="764400" cy="7644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A9A1E5-3BF8-9046-B345-D2AF3F392873}"/>
                </a:ext>
              </a:extLst>
            </p:cNvPr>
            <p:cNvCxnSpPr>
              <a:cxnSpLocks/>
            </p:cNvCxnSpPr>
            <p:nvPr/>
          </p:nvCxnSpPr>
          <p:spPr>
            <a:xfrm>
              <a:off x="8364940" y="3713480"/>
              <a:ext cx="329024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43D923F5-E8BF-0A47-9584-43C1F8AE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3318" y="3438478"/>
              <a:ext cx="869690" cy="474377"/>
            </a:xfrm>
            <a:prstGeom prst="rect">
              <a:avLst/>
            </a:prstGeom>
          </p:spPr>
        </p:pic>
        <p:pic>
          <p:nvPicPr>
            <p:cNvPr id="13" name="Picture 12" descr="Shape, circle&#10;&#10;Description automatically generated">
              <a:extLst>
                <a:ext uri="{FF2B5EF4-FFF2-40B4-BE49-F238E27FC236}">
                  <a16:creationId xmlns:a16="http://schemas.microsoft.com/office/drawing/2014/main" id="{7C07101C-F6F7-3940-8C3A-874D4868D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5745" y="3456296"/>
              <a:ext cx="596455" cy="276755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A1B67F4-C0FF-494A-AC94-AB7EF94C4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3008" y="3387356"/>
              <a:ext cx="682180" cy="343909"/>
            </a:xfrm>
            <a:prstGeom prst="rect">
              <a:avLst/>
            </a:prstGeom>
          </p:spPr>
        </p:pic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59B1FEC3-1039-9346-8E30-F423A5006657}"/>
              </a:ext>
            </a:extLst>
          </p:cNvPr>
          <p:cNvSpPr/>
          <p:nvPr/>
        </p:nvSpPr>
        <p:spPr>
          <a:xfrm rot="5400000">
            <a:off x="2852562" y="583304"/>
            <a:ext cx="2536637" cy="2669357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FB75C0-0F8F-A34E-9B70-3BF1A6BFF54A}"/>
              </a:ext>
            </a:extLst>
          </p:cNvPr>
          <p:cNvSpPr/>
          <p:nvPr/>
        </p:nvSpPr>
        <p:spPr>
          <a:xfrm>
            <a:off x="5488626" y="1671608"/>
            <a:ext cx="485517" cy="485517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DBFA25-8DCA-704B-9B51-0C3BA1599B36}"/>
              </a:ext>
            </a:extLst>
          </p:cNvPr>
          <p:cNvCxnSpPr>
            <a:cxnSpLocks/>
          </p:cNvCxnSpPr>
          <p:nvPr/>
        </p:nvCxnSpPr>
        <p:spPr>
          <a:xfrm flipH="1">
            <a:off x="4378203" y="5158699"/>
            <a:ext cx="670454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F2366EEA-2092-0948-8B39-9109D8B8DC8E}"/>
              </a:ext>
            </a:extLst>
          </p:cNvPr>
          <p:cNvSpPr/>
          <p:nvPr/>
        </p:nvSpPr>
        <p:spPr>
          <a:xfrm rot="5400000">
            <a:off x="4879594" y="4450758"/>
            <a:ext cx="1334356" cy="1404171"/>
          </a:xfrm>
          <a:prstGeom prst="triangl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1DE4B7-E3FF-4E43-8EB8-977A79E4CDB3}"/>
              </a:ext>
            </a:extLst>
          </p:cNvPr>
          <p:cNvSpPr/>
          <p:nvPr/>
        </p:nvSpPr>
        <p:spPr>
          <a:xfrm>
            <a:off x="6266251" y="5023242"/>
            <a:ext cx="255398" cy="25539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C1D7F4-FE91-DA47-BC49-C36572858427}"/>
              </a:ext>
            </a:extLst>
          </p:cNvPr>
          <p:cNvGrpSpPr/>
          <p:nvPr/>
        </p:nvGrpSpPr>
        <p:grpSpPr>
          <a:xfrm>
            <a:off x="6995481" y="4479030"/>
            <a:ext cx="1676963" cy="1334356"/>
            <a:chOff x="5303413" y="3722037"/>
            <a:chExt cx="2198373" cy="1749241"/>
          </a:xfrm>
        </p:grpSpPr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89E17C60-1A25-B748-A351-AFD17F38E372}"/>
                </a:ext>
              </a:extLst>
            </p:cNvPr>
            <p:cNvSpPr/>
            <p:nvPr/>
          </p:nvSpPr>
          <p:spPr>
            <a:xfrm rot="5400000">
              <a:off x="5349174" y="3676276"/>
              <a:ext cx="1749241" cy="1840764"/>
            </a:xfrm>
            <a:prstGeom prst="triangle">
              <a:avLst/>
            </a:prstGeom>
            <a:solidFill>
              <a:srgbClr val="EF9F8D"/>
            </a:solidFill>
            <a:ln w="57150">
              <a:solidFill>
                <a:srgbClr val="EF9F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A0F75E-B2F3-B941-9B89-FD724D14372B}"/>
                </a:ext>
              </a:extLst>
            </p:cNvPr>
            <p:cNvSpPr/>
            <p:nvPr/>
          </p:nvSpPr>
          <p:spPr>
            <a:xfrm>
              <a:off x="7166978" y="4426760"/>
              <a:ext cx="334808" cy="334808"/>
            </a:xfrm>
            <a:prstGeom prst="ellipse">
              <a:avLst/>
            </a:prstGeom>
            <a:solidFill>
              <a:srgbClr val="EF9F8D"/>
            </a:solidFill>
            <a:ln w="57150">
              <a:solidFill>
                <a:srgbClr val="EF9F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08E832-AA65-B945-82F8-EA5B2E3F5094}"/>
              </a:ext>
            </a:extLst>
          </p:cNvPr>
          <p:cNvGrpSpPr/>
          <p:nvPr/>
        </p:nvGrpSpPr>
        <p:grpSpPr>
          <a:xfrm>
            <a:off x="9210616" y="4491520"/>
            <a:ext cx="1676963" cy="1334356"/>
            <a:chOff x="5303413" y="3722037"/>
            <a:chExt cx="2198373" cy="1749241"/>
          </a:xfrm>
          <a:solidFill>
            <a:srgbClr val="1B8489"/>
          </a:solidFill>
        </p:grpSpPr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C6933889-1D80-BE47-AF23-20FE93771AB2}"/>
                </a:ext>
              </a:extLst>
            </p:cNvPr>
            <p:cNvSpPr/>
            <p:nvPr/>
          </p:nvSpPr>
          <p:spPr>
            <a:xfrm rot="5400000">
              <a:off x="5349174" y="3676276"/>
              <a:ext cx="1749241" cy="1840764"/>
            </a:xfrm>
            <a:prstGeom prst="triangle">
              <a:avLst/>
            </a:prstGeom>
            <a:grpFill/>
            <a:ln w="57150">
              <a:solidFill>
                <a:srgbClr val="1B8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980AA41-31EB-3C47-A566-13965DC8E1EA}"/>
                </a:ext>
              </a:extLst>
            </p:cNvPr>
            <p:cNvSpPr/>
            <p:nvPr/>
          </p:nvSpPr>
          <p:spPr>
            <a:xfrm>
              <a:off x="7166978" y="4426760"/>
              <a:ext cx="334808" cy="334808"/>
            </a:xfrm>
            <a:prstGeom prst="ellipse">
              <a:avLst/>
            </a:prstGeom>
            <a:grpFill/>
            <a:ln w="57150">
              <a:solidFill>
                <a:srgbClr val="1B8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3E2BD35-CEC3-814D-A6D4-C15B416D8993}"/>
              </a:ext>
            </a:extLst>
          </p:cNvPr>
          <p:cNvSpPr txBox="1">
            <a:spLocks/>
          </p:cNvSpPr>
          <p:nvPr/>
        </p:nvSpPr>
        <p:spPr>
          <a:xfrm>
            <a:off x="6995480" y="1087717"/>
            <a:ext cx="4699334" cy="1520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 err="1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Mechanizmas</a:t>
            </a:r>
            <a:endParaRPr lang="en-GB" sz="5400" b="1" dirty="0">
              <a:solidFill>
                <a:schemeClr val="bg1"/>
              </a:solidFill>
              <a:latin typeface="+mn-lt"/>
              <a:cs typeface="Selawik Semibold" panose="020F050202020403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B283A31-1FA4-F746-9982-D2A47BC69F78}"/>
              </a:ext>
            </a:extLst>
          </p:cNvPr>
          <p:cNvSpPr txBox="1">
            <a:spLocks/>
          </p:cNvSpPr>
          <p:nvPr/>
        </p:nvSpPr>
        <p:spPr>
          <a:xfrm>
            <a:off x="158218" y="4383951"/>
            <a:ext cx="4699334" cy="1520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rPr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1546400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B3BE-88F5-4211-ABBF-1DA286BB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842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FCCEC0"/>
                </a:solidFill>
                <a:latin typeface="+mn-lt"/>
                <a:cs typeface="Calibri Light"/>
              </a:rPr>
              <a:t>Insulino</a:t>
            </a:r>
            <a:r>
              <a:rPr lang="en-US" b="1" dirty="0">
                <a:solidFill>
                  <a:srgbClr val="FCCEC0"/>
                </a:solidFill>
                <a:latin typeface="+mn-lt"/>
                <a:cs typeface="Calibri Light"/>
              </a:rPr>
              <a:t> </a:t>
            </a:r>
            <a:r>
              <a:rPr lang="en-US" b="1" dirty="0" err="1">
                <a:solidFill>
                  <a:srgbClr val="FCCEC0"/>
                </a:solidFill>
                <a:latin typeface="+mn-lt"/>
                <a:cs typeface="Calibri Light"/>
              </a:rPr>
              <a:t>gamybos</a:t>
            </a:r>
            <a:r>
              <a:rPr lang="en-US" b="1" dirty="0">
                <a:solidFill>
                  <a:srgbClr val="FCCEC0"/>
                </a:solidFill>
                <a:latin typeface="+mn-lt"/>
                <a:cs typeface="Calibri Light"/>
              </a:rPr>
              <a:t> </a:t>
            </a:r>
            <a:r>
              <a:rPr lang="en-US" b="1" dirty="0" err="1">
                <a:solidFill>
                  <a:srgbClr val="FCCEC0"/>
                </a:solidFill>
                <a:latin typeface="+mn-lt"/>
                <a:cs typeface="Calibri Light"/>
              </a:rPr>
              <a:t>sistemos</a:t>
            </a:r>
            <a:r>
              <a:rPr lang="en-US" b="1" dirty="0">
                <a:solidFill>
                  <a:srgbClr val="FCCEC0"/>
                </a:solidFill>
                <a:latin typeface="+mn-lt"/>
                <a:cs typeface="Calibri Light"/>
              </a:rPr>
              <a:t> </a:t>
            </a:r>
            <a:r>
              <a:rPr lang="en-US" b="1" dirty="0" err="1">
                <a:solidFill>
                  <a:srgbClr val="FCCEC0"/>
                </a:solidFill>
                <a:latin typeface="+mn-lt"/>
                <a:cs typeface="Calibri Light"/>
              </a:rPr>
              <a:t>pavyzdys</a:t>
            </a:r>
            <a:endParaRPr lang="en-US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79A4C-AD30-45C5-8B86-7555DEC2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41</a:t>
            </a:fld>
            <a:endParaRPr lang="lt-LT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F49EBD-B575-DB49-939D-BB005CBD3631}"/>
              </a:ext>
            </a:extLst>
          </p:cNvPr>
          <p:cNvGrpSpPr/>
          <p:nvPr/>
        </p:nvGrpSpPr>
        <p:grpSpPr>
          <a:xfrm>
            <a:off x="514599" y="3429000"/>
            <a:ext cx="11162801" cy="2242445"/>
            <a:chOff x="2739184" y="4479030"/>
            <a:chExt cx="6704545" cy="134684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1C992F-59F2-42DC-8DA4-EC72F8381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9184" y="5158699"/>
              <a:ext cx="6704545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23">
              <a:extLst>
                <a:ext uri="{FF2B5EF4-FFF2-40B4-BE49-F238E27FC236}">
                  <a16:creationId xmlns:a16="http://schemas.microsoft.com/office/drawing/2014/main" id="{A68F90E8-7547-4CFA-A479-27DB185FDE37}"/>
                </a:ext>
              </a:extLst>
            </p:cNvPr>
            <p:cNvSpPr/>
            <p:nvPr/>
          </p:nvSpPr>
          <p:spPr>
            <a:xfrm rot="5400000">
              <a:off x="3240575" y="4450758"/>
              <a:ext cx="1334356" cy="140417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Calibri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0B1863-D97C-4531-AC62-181B7A2CE581}"/>
                </a:ext>
              </a:extLst>
            </p:cNvPr>
            <p:cNvSpPr/>
            <p:nvPr/>
          </p:nvSpPr>
          <p:spPr>
            <a:xfrm>
              <a:off x="4627232" y="5023242"/>
              <a:ext cx="255398" cy="2553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7D9C34A-3A4B-4A23-B650-18C8AFEA4A32}"/>
                </a:ext>
              </a:extLst>
            </p:cNvPr>
            <p:cNvGrpSpPr/>
            <p:nvPr/>
          </p:nvGrpSpPr>
          <p:grpSpPr>
            <a:xfrm>
              <a:off x="5356462" y="4479030"/>
              <a:ext cx="1676963" cy="1334356"/>
              <a:chOff x="5303413" y="3722037"/>
              <a:chExt cx="2198373" cy="1749241"/>
            </a:xfrm>
          </p:grpSpPr>
          <p:sp>
            <p:nvSpPr>
              <p:cNvPr id="14" name="Triangle 31">
                <a:extLst>
                  <a:ext uri="{FF2B5EF4-FFF2-40B4-BE49-F238E27FC236}">
                    <a16:creationId xmlns:a16="http://schemas.microsoft.com/office/drawing/2014/main" id="{7DA59909-B08B-4773-A0CC-7F46F59768F1}"/>
                  </a:ext>
                </a:extLst>
              </p:cNvPr>
              <p:cNvSpPr/>
              <p:nvPr/>
            </p:nvSpPr>
            <p:spPr>
              <a:xfrm rot="5400000">
                <a:off x="5349174" y="3676276"/>
                <a:ext cx="1749241" cy="1840764"/>
              </a:xfrm>
              <a:prstGeom prst="triangle">
                <a:avLst/>
              </a:prstGeom>
              <a:solidFill>
                <a:srgbClr val="EF9F8D"/>
              </a:solidFill>
              <a:ln w="57150">
                <a:solidFill>
                  <a:srgbClr val="EF9F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6543DA8-6259-4EF6-8E87-2F05B17EC59A}"/>
                  </a:ext>
                </a:extLst>
              </p:cNvPr>
              <p:cNvSpPr/>
              <p:nvPr/>
            </p:nvSpPr>
            <p:spPr>
              <a:xfrm>
                <a:off x="7166978" y="4426760"/>
                <a:ext cx="334808" cy="334808"/>
              </a:xfrm>
              <a:prstGeom prst="ellipse">
                <a:avLst/>
              </a:prstGeom>
              <a:solidFill>
                <a:srgbClr val="EF9F8D"/>
              </a:solidFill>
              <a:ln w="57150">
                <a:solidFill>
                  <a:srgbClr val="EF9F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2717732-A18E-4A36-9564-7FD79A2C45E1}"/>
                </a:ext>
              </a:extLst>
            </p:cNvPr>
            <p:cNvGrpSpPr/>
            <p:nvPr/>
          </p:nvGrpSpPr>
          <p:grpSpPr>
            <a:xfrm>
              <a:off x="7571597" y="4491520"/>
              <a:ext cx="1676963" cy="1334356"/>
              <a:chOff x="5303413" y="3722037"/>
              <a:chExt cx="2198373" cy="1749241"/>
            </a:xfrm>
            <a:solidFill>
              <a:srgbClr val="1B8489"/>
            </a:solidFill>
          </p:grpSpPr>
          <p:sp>
            <p:nvSpPr>
              <p:cNvPr id="18" name="Triangle 35">
                <a:extLst>
                  <a:ext uri="{FF2B5EF4-FFF2-40B4-BE49-F238E27FC236}">
                    <a16:creationId xmlns:a16="http://schemas.microsoft.com/office/drawing/2014/main" id="{ABCC8256-A520-4DCB-BCC5-4F7F80DAB9C2}"/>
                  </a:ext>
                </a:extLst>
              </p:cNvPr>
              <p:cNvSpPr/>
              <p:nvPr/>
            </p:nvSpPr>
            <p:spPr>
              <a:xfrm rot="5400000">
                <a:off x="5349174" y="3676276"/>
                <a:ext cx="1749241" cy="1840764"/>
              </a:xfrm>
              <a:prstGeom prst="triangle">
                <a:avLst/>
              </a:prstGeom>
              <a:grpFill/>
              <a:ln w="57150">
                <a:solidFill>
                  <a:srgbClr val="1B84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2C5CFB2-660F-42EC-908E-DE2DDFFC3FDF}"/>
                  </a:ext>
                </a:extLst>
              </p:cNvPr>
              <p:cNvSpPr/>
              <p:nvPr/>
            </p:nvSpPr>
            <p:spPr>
              <a:xfrm>
                <a:off x="7166978" y="4426760"/>
                <a:ext cx="334808" cy="334808"/>
              </a:xfrm>
              <a:prstGeom prst="ellipse">
                <a:avLst/>
              </a:prstGeom>
              <a:grpFill/>
              <a:ln w="57150">
                <a:solidFill>
                  <a:srgbClr val="1B84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17A6F90-187B-1B41-BEA6-24260ACDB8CB}"/>
              </a:ext>
            </a:extLst>
          </p:cNvPr>
          <p:cNvSpPr/>
          <p:nvPr/>
        </p:nvSpPr>
        <p:spPr>
          <a:xfrm>
            <a:off x="514599" y="2318178"/>
            <a:ext cx="3667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Aplinkos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insulino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kiekio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fiksavimas</a:t>
            </a:r>
            <a:endParaRPr lang="en-US" sz="200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2DC162-BBFB-EE42-9FEA-382AB8E6EB4A}"/>
              </a:ext>
            </a:extLst>
          </p:cNvPr>
          <p:cNvSpPr/>
          <p:nvPr/>
        </p:nvSpPr>
        <p:spPr>
          <a:xfrm>
            <a:off x="4872262" y="2318178"/>
            <a:ext cx="2510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Paties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insulino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gamyba</a:t>
            </a:r>
            <a:endParaRPr lang="en-LT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624C9-6DD6-4446-94E0-4342B3FCB457}"/>
              </a:ext>
            </a:extLst>
          </p:cNvPr>
          <p:cNvSpPr/>
          <p:nvPr/>
        </p:nvSpPr>
        <p:spPr>
          <a:xfrm>
            <a:off x="8439150" y="2318178"/>
            <a:ext cx="34089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Insulino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išskyrimo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iš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ląstelės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"/>
              </a:rPr>
              <a:t>mechanizmas</a:t>
            </a:r>
            <a:endParaRPr lang="en-US" sz="2000" dirty="0">
              <a:solidFill>
                <a:schemeClr val="bg1"/>
              </a:solidFill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2181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8028-2865-4B00-B0F5-CD97C9E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9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CCEC0"/>
                </a:solidFill>
                <a:latin typeface="+mn-lt"/>
                <a:ea typeface="+mj-lt"/>
                <a:cs typeface="+mj-lt"/>
              </a:rPr>
              <a:t>Kodėl</a:t>
            </a:r>
            <a:r>
              <a:rPr lang="en-US" b="1" dirty="0">
                <a:solidFill>
                  <a:srgbClr val="FCCEC0"/>
                </a:solidFill>
                <a:latin typeface="+mn-lt"/>
                <a:ea typeface="+mj-lt"/>
                <a:cs typeface="+mj-lt"/>
              </a:rPr>
              <a:t> </a:t>
            </a:r>
            <a:r>
              <a:rPr lang="en-US" b="1" dirty="0" err="1">
                <a:solidFill>
                  <a:srgbClr val="FCCEC0"/>
                </a:solidFill>
                <a:latin typeface="+mn-lt"/>
                <a:ea typeface="+mj-lt"/>
                <a:cs typeface="+mj-lt"/>
              </a:rPr>
              <a:t>dar</a:t>
            </a:r>
            <a:r>
              <a:rPr lang="en-US" b="1" dirty="0">
                <a:solidFill>
                  <a:srgbClr val="FCCEC0"/>
                </a:solidFill>
                <a:latin typeface="+mn-lt"/>
                <a:ea typeface="+mj-lt"/>
                <a:cs typeface="+mj-lt"/>
              </a:rPr>
              <a:t> </a:t>
            </a:r>
            <a:r>
              <a:rPr lang="en-US" b="1" dirty="0" err="1">
                <a:solidFill>
                  <a:srgbClr val="FCCEC0"/>
                </a:solidFill>
                <a:latin typeface="+mn-lt"/>
                <a:ea typeface="+mj-lt"/>
                <a:cs typeface="+mj-lt"/>
              </a:rPr>
              <a:t>nėra</a:t>
            </a:r>
            <a:r>
              <a:rPr lang="en-US" b="1" dirty="0">
                <a:solidFill>
                  <a:srgbClr val="FCCEC0"/>
                </a:solidFill>
                <a:latin typeface="+mn-lt"/>
                <a:ea typeface="+mj-lt"/>
                <a:cs typeface="+mj-lt"/>
              </a:rPr>
              <a:t> </a:t>
            </a:r>
            <a:r>
              <a:rPr lang="en-US" b="1" dirty="0" err="1">
                <a:solidFill>
                  <a:srgbClr val="FCCEC0"/>
                </a:solidFill>
                <a:latin typeface="+mn-lt"/>
                <a:ea typeface="+mj-lt"/>
                <a:cs typeface="+mj-lt"/>
              </a:rPr>
              <a:t>viskas</a:t>
            </a:r>
            <a:r>
              <a:rPr lang="en-US" b="1" dirty="0">
                <a:solidFill>
                  <a:srgbClr val="FCCEC0"/>
                </a:solidFill>
                <a:latin typeface="+mn-lt"/>
                <a:ea typeface="+mj-lt"/>
                <a:cs typeface="+mj-lt"/>
              </a:rPr>
              <a:t> </a:t>
            </a:r>
            <a:r>
              <a:rPr lang="en-US" b="1" dirty="0" err="1">
                <a:solidFill>
                  <a:srgbClr val="FCCEC0"/>
                </a:solidFill>
                <a:latin typeface="+mn-lt"/>
                <a:ea typeface="+mj-lt"/>
                <a:cs typeface="+mj-lt"/>
              </a:rPr>
              <a:t>sukurta</a:t>
            </a:r>
            <a:r>
              <a:rPr lang="en-US" b="1" dirty="0">
                <a:solidFill>
                  <a:srgbClr val="FCCEC0"/>
                </a:solidFill>
                <a:latin typeface="+mn-lt"/>
                <a:ea typeface="+mj-lt"/>
                <a:cs typeface="+mj-lt"/>
              </a:rPr>
              <a:t> </a:t>
            </a:r>
            <a:r>
              <a:rPr lang="en-US" b="1" dirty="0" err="1">
                <a:solidFill>
                  <a:srgbClr val="FCCEC0"/>
                </a:solidFill>
                <a:latin typeface="+mn-lt"/>
                <a:ea typeface="+mj-lt"/>
                <a:cs typeface="+mj-lt"/>
              </a:rPr>
              <a:t>ir</a:t>
            </a:r>
            <a:r>
              <a:rPr lang="en-US" b="1" dirty="0">
                <a:solidFill>
                  <a:srgbClr val="FCCEC0"/>
                </a:solidFill>
                <a:latin typeface="+mn-lt"/>
                <a:ea typeface="+mj-lt"/>
                <a:cs typeface="+mj-lt"/>
              </a:rPr>
              <a:t> </a:t>
            </a:r>
            <a:r>
              <a:rPr lang="en-US" b="1" dirty="0" err="1">
                <a:solidFill>
                  <a:srgbClr val="FCCEC0"/>
                </a:solidFill>
                <a:latin typeface="+mn-lt"/>
                <a:ea typeface="+mj-lt"/>
                <a:cs typeface="+mj-lt"/>
              </a:rPr>
              <a:t>išspręsta</a:t>
            </a:r>
            <a:r>
              <a:rPr lang="en-US" b="1" dirty="0">
                <a:solidFill>
                  <a:srgbClr val="FCCEC0"/>
                </a:solidFill>
                <a:latin typeface="+mn-lt"/>
                <a:ea typeface="+mj-lt"/>
                <a:cs typeface="+mj-lt"/>
              </a:rPr>
              <a:t>? </a:t>
            </a:r>
            <a:endParaRPr lang="en-US" b="1" dirty="0">
              <a:latin typeface="+mn-l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A3C8D-7DB4-4A43-A177-DFF484E1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3146405"/>
            <a:ext cx="4590679" cy="15345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400" dirty="0" err="1">
                <a:solidFill>
                  <a:schemeClr val="bg1"/>
                </a:solidFill>
                <a:latin typeface="+mj-lt"/>
                <a:cs typeface="Calibri"/>
              </a:rPr>
              <a:t>Biologinės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alibri"/>
              </a:rPr>
              <a:t> </a:t>
            </a:r>
            <a:r>
              <a:rPr lang="en-US" sz="4400" dirty="0" err="1">
                <a:solidFill>
                  <a:schemeClr val="bg1"/>
                </a:solidFill>
                <a:latin typeface="+mj-lt"/>
                <a:cs typeface="Calibri"/>
              </a:rPr>
              <a:t>sistemos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cs typeface="Calibri"/>
              </a:rPr>
              <a:t>labai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alibri"/>
              </a:rPr>
              <a:t> </a:t>
            </a:r>
            <a:r>
              <a:rPr lang="en-US" sz="4400" dirty="0" err="1">
                <a:solidFill>
                  <a:schemeClr val="bg1"/>
                </a:solidFill>
                <a:latin typeface="+mj-lt"/>
                <a:cs typeface="Calibri"/>
              </a:rPr>
              <a:t>varijuoja</a:t>
            </a:r>
            <a:endParaRPr lang="en-US" sz="440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57854-FB03-4B8D-8A1E-9F2C15C2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42</a:t>
            </a:fld>
            <a:endParaRPr lang="lt-LT"/>
          </a:p>
        </p:txBody>
      </p:sp>
      <p:sp>
        <p:nvSpPr>
          <p:cNvPr id="5" name="Rodyklė: dešinėn 9">
            <a:extLst>
              <a:ext uri="{FF2B5EF4-FFF2-40B4-BE49-F238E27FC236}">
                <a16:creationId xmlns:a16="http://schemas.microsoft.com/office/drawing/2014/main" id="{5DBEC079-ECAF-1E4D-B92A-3CCD8B61C504}"/>
              </a:ext>
            </a:extLst>
          </p:cNvPr>
          <p:cNvSpPr/>
          <p:nvPr/>
        </p:nvSpPr>
        <p:spPr>
          <a:xfrm>
            <a:off x="5532120" y="3418632"/>
            <a:ext cx="1127760" cy="495072"/>
          </a:xfrm>
          <a:prstGeom prst="rightArrow">
            <a:avLst/>
          </a:prstGeom>
          <a:solidFill>
            <a:srgbClr val="FCCEC0"/>
          </a:solidFill>
          <a:ln>
            <a:solidFill>
              <a:srgbClr val="FCC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974D09-4FBE-4648-B28B-EF4207A3AC3B}"/>
              </a:ext>
            </a:extLst>
          </p:cNvPr>
          <p:cNvSpPr txBox="1">
            <a:spLocks/>
          </p:cNvSpPr>
          <p:nvPr/>
        </p:nvSpPr>
        <p:spPr>
          <a:xfrm>
            <a:off x="7226643" y="3146405"/>
            <a:ext cx="4401065" cy="15345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 err="1">
                <a:solidFill>
                  <a:schemeClr val="bg1"/>
                </a:solidFill>
                <a:latin typeface="+mj-lt"/>
                <a:cs typeface="Calibri"/>
              </a:rPr>
              <a:t>Standartizacija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cs typeface="Calibri"/>
              </a:rPr>
              <a:t>ir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cs typeface="Calibri"/>
              </a:rPr>
              <a:t>charakterizacija</a:t>
            </a:r>
            <a:endParaRPr lang="en-US" sz="4400" dirty="0">
              <a:solidFill>
                <a:schemeClr val="bg1"/>
              </a:solidFill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7348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30E2CE6-5219-4ECE-A67E-E0AE6AAE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440" y="5480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t-LT" sz="4800" b="1" dirty="0">
                <a:solidFill>
                  <a:srgbClr val="FCCEC0"/>
                </a:solidFill>
                <a:latin typeface="+mn-lt"/>
              </a:rPr>
              <a:t>Standartizacija ir </a:t>
            </a:r>
            <a:r>
              <a:rPr lang="lt-LT" sz="4800" b="1" dirty="0" err="1">
                <a:solidFill>
                  <a:srgbClr val="FCCEC0"/>
                </a:solidFill>
                <a:latin typeface="+mn-lt"/>
              </a:rPr>
              <a:t>charakterizacija</a:t>
            </a:r>
            <a:endParaRPr lang="lt-LT" sz="4800" b="1" dirty="0">
              <a:solidFill>
                <a:srgbClr val="FCCEC0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6B9E6-B53D-465D-9B29-C830D106B402}"/>
              </a:ext>
            </a:extLst>
          </p:cNvPr>
          <p:cNvSpPr txBox="1"/>
          <p:nvPr/>
        </p:nvSpPr>
        <p:spPr>
          <a:xfrm>
            <a:off x="81643" y="6536146"/>
            <a:ext cx="634328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800"/>
              </a:spcBef>
              <a:spcAft>
                <a:spcPts val="0"/>
              </a:spcAft>
            </a:pPr>
            <a:r>
              <a:rPr lang="lt-LT" sz="900" b="0" i="0" u="sng" strike="noStrike">
                <a:effectLst/>
                <a:latin typeface="Lato" panose="020F0502020204030203" pitchFamily="34" charset="-7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https://avvenice.com/en/games/16185-jekca-beagle-dog-01s-lego-sculpture-construction-4d-brick-animals-toys.html</a:t>
            </a:r>
            <a:endParaRPr lang="lt-LT" sz="900" b="0">
              <a:effectLst/>
            </a:endParaRPr>
          </a:p>
          <a:p>
            <a:br>
              <a:rPr lang="lt-LT" sz="900"/>
            </a:br>
            <a:endParaRPr lang="lt-LT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7922B-E664-4903-BF7E-D5A6378332B6}"/>
              </a:ext>
            </a:extLst>
          </p:cNvPr>
          <p:cNvSpPr txBox="1"/>
          <p:nvPr/>
        </p:nvSpPr>
        <p:spPr>
          <a:xfrm>
            <a:off x="6095637" y="6427289"/>
            <a:ext cx="391069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lt-LT" sz="900" b="0" i="0" u="sng" strike="noStrike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https://www.planetanalog.com/goodbye-fr-4-were-going-to-miss-you/</a:t>
            </a:r>
            <a:endParaRPr lang="lt-LT" sz="2000" b="0">
              <a:effectLst/>
            </a:endParaRPr>
          </a:p>
          <a:p>
            <a:br>
              <a:rPr lang="lt-LT" sz="2000"/>
            </a:br>
            <a:endParaRPr lang="lt-LT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031D7-BB91-4837-8238-1C7D8BB127A5}"/>
              </a:ext>
            </a:extLst>
          </p:cNvPr>
          <p:cNvSpPr txBox="1"/>
          <p:nvPr/>
        </p:nvSpPr>
        <p:spPr>
          <a:xfrm>
            <a:off x="9694454" y="6465661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lt-LT" sz="800" b="0" i="0" u="sng" strike="noStrike"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https://learn.sparkfun.com/tutorials/polarity/all?print=1</a:t>
            </a:r>
            <a:endParaRPr lang="lt-LT" b="0">
              <a:effectLst/>
            </a:endParaRPr>
          </a:p>
          <a:p>
            <a:br>
              <a:rPr lang="lt-LT"/>
            </a:br>
            <a:endParaRPr lang="lt-LT"/>
          </a:p>
        </p:txBody>
      </p:sp>
      <p:pic>
        <p:nvPicPr>
          <p:cNvPr id="13314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D0B540FE-5954-4806-9E60-C7D86FD7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913" y="2088336"/>
            <a:ext cx="3123744" cy="31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A picture containing toy, cake, table, sitting&#10;&#10;Description automatically generated">
            <a:extLst>
              <a:ext uri="{FF2B5EF4-FFF2-40B4-BE49-F238E27FC236}">
                <a16:creationId xmlns:a16="http://schemas.microsoft.com/office/drawing/2014/main" id="{C1DE6A34-B0BB-4CC5-B1EF-5B98E8DB8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79" y="2455524"/>
            <a:ext cx="5122981" cy="28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dyklė: dešinėn 9">
            <a:extLst>
              <a:ext uri="{FF2B5EF4-FFF2-40B4-BE49-F238E27FC236}">
                <a16:creationId xmlns:a16="http://schemas.microsoft.com/office/drawing/2014/main" id="{D0467DD9-871B-4198-AFE9-EF9C5991EB91}"/>
              </a:ext>
            </a:extLst>
          </p:cNvPr>
          <p:cNvSpPr/>
          <p:nvPr/>
        </p:nvSpPr>
        <p:spPr>
          <a:xfrm>
            <a:off x="6050080" y="3650208"/>
            <a:ext cx="1127760" cy="495072"/>
          </a:xfrm>
          <a:prstGeom prst="rightArrow">
            <a:avLst/>
          </a:prstGeom>
          <a:solidFill>
            <a:srgbClr val="FCCEC0"/>
          </a:solidFill>
          <a:ln>
            <a:solidFill>
              <a:srgbClr val="FCC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0A92A-D40D-4A29-8E4B-CF15018F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008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AC6C8A-4700-482E-9525-B3FB702283D9}"/>
              </a:ext>
            </a:extLst>
          </p:cNvPr>
          <p:cNvSpPr txBox="1"/>
          <p:nvPr/>
        </p:nvSpPr>
        <p:spPr>
          <a:xfrm>
            <a:off x="0" y="6536146"/>
            <a:ext cx="634328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800"/>
              </a:spcBef>
              <a:spcAft>
                <a:spcPts val="0"/>
              </a:spcAft>
            </a:pPr>
            <a:r>
              <a:rPr lang="lt-LT" sz="900" b="0" i="0" u="sng" strike="noStrike">
                <a:effectLst/>
                <a:latin typeface="Lato" panose="020F0502020204030203" pitchFamily="34" charset="-7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https://avvenice.com/en/games/16185-jekca-beagle-dog-01s-lego-sculpture-construction-4d-brick-animals-toys.html</a:t>
            </a:r>
            <a:endParaRPr lang="lt-LT" sz="900" b="0">
              <a:effectLst/>
            </a:endParaRPr>
          </a:p>
          <a:p>
            <a:br>
              <a:rPr lang="lt-LT" sz="900"/>
            </a:br>
            <a:endParaRPr lang="lt-LT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5E326-85C1-4E1E-9D05-298C8F531ED5}"/>
              </a:ext>
            </a:extLst>
          </p:cNvPr>
          <p:cNvSpPr txBox="1"/>
          <p:nvPr/>
        </p:nvSpPr>
        <p:spPr>
          <a:xfrm>
            <a:off x="6013995" y="6427289"/>
            <a:ext cx="4060371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lt-LT" sz="900" b="0" i="0" u="sng" strike="noStrike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https://www.planetanalog.com/goodbye-fr-4-were-going-to-miss-you/</a:t>
            </a:r>
            <a:endParaRPr lang="lt-LT" sz="2000" b="0">
              <a:effectLst/>
            </a:endParaRPr>
          </a:p>
          <a:p>
            <a:br>
              <a:rPr lang="lt-LT" sz="2000"/>
            </a:br>
            <a:endParaRPr lang="lt-L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D6977-DF95-464C-B7A9-C38FE95105D7}"/>
              </a:ext>
            </a:extLst>
          </p:cNvPr>
          <p:cNvSpPr txBox="1"/>
          <p:nvPr/>
        </p:nvSpPr>
        <p:spPr>
          <a:xfrm>
            <a:off x="9667240" y="6465660"/>
            <a:ext cx="29799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lt-LT" sz="800" b="0" i="0" u="sng" strike="noStrike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https://learn.sparkfun.com/tutorials/polarity/all?print=1</a:t>
            </a:r>
            <a:endParaRPr lang="lt-LT" b="0">
              <a:effectLst/>
            </a:endParaRPr>
          </a:p>
          <a:p>
            <a:br>
              <a:rPr lang="lt-LT"/>
            </a:br>
            <a:endParaRPr lang="lt-LT"/>
          </a:p>
        </p:txBody>
      </p:sp>
      <p:pic>
        <p:nvPicPr>
          <p:cNvPr id="8" name="Grafinis elementas 7">
            <a:extLst>
              <a:ext uri="{FF2B5EF4-FFF2-40B4-BE49-F238E27FC236}">
                <a16:creationId xmlns:a16="http://schemas.microsoft.com/office/drawing/2014/main" id="{85EBB254-B831-4BEB-80B0-58D8B5E7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152926" y="3159917"/>
            <a:ext cx="1524004" cy="538164"/>
          </a:xfrm>
          <a:prstGeom prst="rect">
            <a:avLst/>
          </a:prstGeom>
        </p:spPr>
      </p:pic>
      <p:pic>
        <p:nvPicPr>
          <p:cNvPr id="9" name="Grafinis elementas 8">
            <a:extLst>
              <a:ext uri="{FF2B5EF4-FFF2-40B4-BE49-F238E27FC236}">
                <a16:creationId xmlns:a16="http://schemas.microsoft.com/office/drawing/2014/main" id="{E13AB4E0-E3FC-4287-8359-2F5898D9A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875924" y="3159915"/>
            <a:ext cx="1524006" cy="538165"/>
          </a:xfrm>
          <a:prstGeom prst="rect">
            <a:avLst/>
          </a:prstGeom>
        </p:spPr>
      </p:pic>
      <p:pic>
        <p:nvPicPr>
          <p:cNvPr id="10" name="Grafinis elementas 9">
            <a:extLst>
              <a:ext uri="{FF2B5EF4-FFF2-40B4-BE49-F238E27FC236}">
                <a16:creationId xmlns:a16="http://schemas.microsoft.com/office/drawing/2014/main" id="{C9D8E24F-D81A-4161-B9F2-1AA18E75E2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2598918" y="3159915"/>
            <a:ext cx="1524013" cy="538167"/>
          </a:xfrm>
          <a:prstGeom prst="rect">
            <a:avLst/>
          </a:prstGeom>
        </p:spPr>
      </p:pic>
      <p:pic>
        <p:nvPicPr>
          <p:cNvPr id="11" name="Grafinis elementas 10">
            <a:extLst>
              <a:ext uri="{FF2B5EF4-FFF2-40B4-BE49-F238E27FC236}">
                <a16:creationId xmlns:a16="http://schemas.microsoft.com/office/drawing/2014/main" id="{666A70E2-192B-46EF-B978-F9AA125DC5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3321911" y="3159915"/>
            <a:ext cx="1524018" cy="538169"/>
          </a:xfrm>
          <a:prstGeom prst="rect">
            <a:avLst/>
          </a:prstGeom>
        </p:spPr>
      </p:pic>
      <p:grpSp>
        <p:nvGrpSpPr>
          <p:cNvPr id="13" name="Grupė 12">
            <a:extLst>
              <a:ext uri="{FF2B5EF4-FFF2-40B4-BE49-F238E27FC236}">
                <a16:creationId xmlns:a16="http://schemas.microsoft.com/office/drawing/2014/main" id="{B4B7EF29-AD65-45EA-B55C-185DA177BF48}"/>
              </a:ext>
            </a:extLst>
          </p:cNvPr>
          <p:cNvGrpSpPr/>
          <p:nvPr/>
        </p:nvGrpSpPr>
        <p:grpSpPr>
          <a:xfrm rot="1588084">
            <a:off x="7966837" y="2304424"/>
            <a:ext cx="349993" cy="1495583"/>
            <a:chOff x="7660203" y="2142657"/>
            <a:chExt cx="295077" cy="1276194"/>
          </a:xfrm>
        </p:grpSpPr>
        <p:pic>
          <p:nvPicPr>
            <p:cNvPr id="21" name="Grafinis elementas 20">
              <a:extLst>
                <a:ext uri="{FF2B5EF4-FFF2-40B4-BE49-F238E27FC236}">
                  <a16:creationId xmlns:a16="http://schemas.microsoft.com/office/drawing/2014/main" id="{A2C2D762-607F-4115-A948-816B2552B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1431"/>
            <a:stretch/>
          </p:blipFill>
          <p:spPr>
            <a:xfrm rot="16200000" flipV="1">
              <a:off x="7639030" y="3133525"/>
              <a:ext cx="306499" cy="264154"/>
            </a:xfrm>
            <a:prstGeom prst="rect">
              <a:avLst/>
            </a:prstGeom>
          </p:spPr>
        </p:pic>
        <p:pic>
          <p:nvPicPr>
            <p:cNvPr id="22" name="Grafinis elementas 21">
              <a:extLst>
                <a:ext uri="{FF2B5EF4-FFF2-40B4-BE49-F238E27FC236}">
                  <a16:creationId xmlns:a16="http://schemas.microsoft.com/office/drawing/2014/main" id="{0A6AE0C5-E1F1-431C-9EDB-FEEED3E2C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4964" t="-10553"/>
            <a:stretch/>
          </p:blipFill>
          <p:spPr>
            <a:xfrm rot="16200000" flipV="1">
              <a:off x="7638516" y="2798633"/>
              <a:ext cx="335410" cy="292033"/>
            </a:xfrm>
            <a:prstGeom prst="rect">
              <a:avLst/>
            </a:prstGeom>
          </p:spPr>
        </p:pic>
        <p:pic>
          <p:nvPicPr>
            <p:cNvPr id="23" name="Grafinis elementas 22">
              <a:extLst>
                <a:ext uri="{FF2B5EF4-FFF2-40B4-BE49-F238E27FC236}">
                  <a16:creationId xmlns:a16="http://schemas.microsoft.com/office/drawing/2014/main" id="{08DFFEA0-FA96-4120-A86F-9E7B2CF1C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" t="3" r="31430" b="-3"/>
            <a:stretch/>
          </p:blipFill>
          <p:spPr>
            <a:xfrm rot="16200000" flipV="1">
              <a:off x="7639033" y="2499239"/>
              <a:ext cx="306499" cy="264155"/>
            </a:xfrm>
            <a:prstGeom prst="rect">
              <a:avLst/>
            </a:prstGeom>
          </p:spPr>
        </p:pic>
        <p:pic>
          <p:nvPicPr>
            <p:cNvPr id="24" name="Grafinis elementas 23">
              <a:extLst>
                <a:ext uri="{FF2B5EF4-FFF2-40B4-BE49-F238E27FC236}">
                  <a16:creationId xmlns:a16="http://schemas.microsoft.com/office/drawing/2014/main" id="{F56FDC5D-BE06-4C4A-95C6-A5854A304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964" t="-10553"/>
            <a:stretch/>
          </p:blipFill>
          <p:spPr>
            <a:xfrm rot="16200000" flipV="1">
              <a:off x="7641559" y="2164346"/>
              <a:ext cx="335409" cy="292032"/>
            </a:xfrm>
            <a:prstGeom prst="rect">
              <a:avLst/>
            </a:prstGeom>
          </p:spPr>
        </p:pic>
      </p:grpSp>
      <p:pic>
        <p:nvPicPr>
          <p:cNvPr id="25" name="Paveikslėlis 24" descr="Paveikslėlis, kuriame yra žinutė&#10;&#10;Automatiškai sugeneruotas aprašymas">
            <a:extLst>
              <a:ext uri="{FF2B5EF4-FFF2-40B4-BE49-F238E27FC236}">
                <a16:creationId xmlns:a16="http://schemas.microsoft.com/office/drawing/2014/main" id="{EFDEF74B-C738-4054-BFA7-56E6367981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2788">
            <a:off x="7491332" y="2753974"/>
            <a:ext cx="3323137" cy="1304335"/>
          </a:xfrm>
          <a:prstGeom prst="rect">
            <a:avLst/>
          </a:prstGeom>
        </p:spPr>
      </p:pic>
      <p:cxnSp>
        <p:nvCxnSpPr>
          <p:cNvPr id="15" name="Tiesioji rodyklės jungtis 14">
            <a:extLst>
              <a:ext uri="{FF2B5EF4-FFF2-40B4-BE49-F238E27FC236}">
                <a16:creationId xmlns:a16="http://schemas.microsoft.com/office/drawing/2014/main" id="{563EED4D-2541-4499-9C3E-9C37887EC43B}"/>
              </a:ext>
            </a:extLst>
          </p:cNvPr>
          <p:cNvCxnSpPr/>
          <p:nvPr/>
        </p:nvCxnSpPr>
        <p:spPr>
          <a:xfrm flipV="1">
            <a:off x="8451905" y="2615220"/>
            <a:ext cx="1840374" cy="168793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dyklė: dešinėn 15">
            <a:extLst>
              <a:ext uri="{FF2B5EF4-FFF2-40B4-BE49-F238E27FC236}">
                <a16:creationId xmlns:a16="http://schemas.microsoft.com/office/drawing/2014/main" id="{C73A5845-CEDB-4D60-8E13-407036B3F786}"/>
              </a:ext>
            </a:extLst>
          </p:cNvPr>
          <p:cNvSpPr/>
          <p:nvPr/>
        </p:nvSpPr>
        <p:spPr>
          <a:xfrm>
            <a:off x="5370679" y="3181591"/>
            <a:ext cx="1450642" cy="494818"/>
          </a:xfrm>
          <a:prstGeom prst="rightArrow">
            <a:avLst/>
          </a:prstGeom>
          <a:solidFill>
            <a:srgbClr val="FCCEC0"/>
          </a:solidFill>
          <a:ln>
            <a:solidFill>
              <a:srgbClr val="FCC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5" name="Pavadinimas 1">
            <a:extLst>
              <a:ext uri="{FF2B5EF4-FFF2-40B4-BE49-F238E27FC236}">
                <a16:creationId xmlns:a16="http://schemas.microsoft.com/office/drawing/2014/main" id="{F6281C9D-144B-4C47-B1D5-D95642A7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440" y="5480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t-LT" sz="4800" b="1" dirty="0">
                <a:solidFill>
                  <a:srgbClr val="FCCEC0"/>
                </a:solidFill>
                <a:latin typeface="+mn-lt"/>
              </a:rPr>
              <a:t>Standartizacija ir </a:t>
            </a:r>
            <a:r>
              <a:rPr lang="lt-LT" sz="4800" b="1" dirty="0" err="1">
                <a:solidFill>
                  <a:srgbClr val="FCCEC0"/>
                </a:solidFill>
                <a:latin typeface="+mn-lt"/>
              </a:rPr>
              <a:t>charakterizacija</a:t>
            </a:r>
            <a:endParaRPr lang="lt-LT" sz="4800" b="1" dirty="0">
              <a:solidFill>
                <a:srgbClr val="FCCEC0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8FCD2-7C46-42BD-817D-72CFB4FB6405}"/>
              </a:ext>
            </a:extLst>
          </p:cNvPr>
          <p:cNvSpPr txBox="1"/>
          <p:nvPr/>
        </p:nvSpPr>
        <p:spPr>
          <a:xfrm>
            <a:off x="6911561" y="4835884"/>
            <a:ext cx="4060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800" dirty="0">
                <a:solidFill>
                  <a:srgbClr val="FCCEC0"/>
                </a:solidFill>
                <a:latin typeface="+mj-lt"/>
              </a:rPr>
              <a:t>Naujas arba modifikuotas organizmas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533288-AC9E-4C26-A1A2-9F404BBC2D36}"/>
              </a:ext>
            </a:extLst>
          </p:cNvPr>
          <p:cNvSpPr txBox="1"/>
          <p:nvPr/>
        </p:nvSpPr>
        <p:spPr>
          <a:xfrm>
            <a:off x="1220069" y="4808925"/>
            <a:ext cx="3565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2800" dirty="0">
                <a:solidFill>
                  <a:srgbClr val="FCCEC0"/>
                </a:solidFill>
                <a:latin typeface="+mj-lt"/>
              </a:rPr>
              <a:t>Biologinių dalių rinkinys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6A0F4-585A-4CC1-8A5C-C0A9CC756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1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7F6B0A-C058-A74D-886D-FE84C05FF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285" y="-92499"/>
            <a:ext cx="12518570" cy="70429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A3C8D-7DB4-4A43-A177-DFF484E1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5419"/>
            <a:ext cx="10515600" cy="170215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3800" b="1" dirty="0" err="1">
                <a:solidFill>
                  <a:srgbClr val="FCCEC0"/>
                </a:solidFill>
                <a:cs typeface="Calibri"/>
              </a:rPr>
              <a:t>Bioetika</a:t>
            </a:r>
            <a:endParaRPr lang="en-US" sz="13800" b="1" dirty="0">
              <a:solidFill>
                <a:srgbClr val="FCCEC0"/>
              </a:solidFill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57854-FB03-4B8D-8A1E-9F2C15C2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45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471543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veikslėlis 3">
            <a:extLst>
              <a:ext uri="{FF2B5EF4-FFF2-40B4-BE49-F238E27FC236}">
                <a16:creationId xmlns:a16="http://schemas.microsoft.com/office/drawing/2014/main" id="{98BB3EA9-A34A-354D-997C-38C547C01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4ECBF664-1B6A-4976-B7B6-E9E119157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179" y="3042213"/>
            <a:ext cx="8607641" cy="154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i-FI" sz="6000" b="1" dirty="0" err="1">
                <a:solidFill>
                  <a:srgbClr val="FCCEC0"/>
                </a:solidFill>
              </a:rPr>
              <a:t>Bet</a:t>
            </a:r>
            <a:r>
              <a:rPr lang="fi-FI" sz="6000" b="1" dirty="0">
                <a:solidFill>
                  <a:srgbClr val="FCCEC0"/>
                </a:solidFill>
              </a:rPr>
              <a:t> </a:t>
            </a:r>
            <a:r>
              <a:rPr lang="fi-FI" sz="6000" b="1" dirty="0" err="1">
                <a:solidFill>
                  <a:srgbClr val="FCCEC0"/>
                </a:solidFill>
              </a:rPr>
              <a:t>kaip</a:t>
            </a:r>
            <a:r>
              <a:rPr lang="fi-FI" sz="6000" b="1" dirty="0">
                <a:solidFill>
                  <a:srgbClr val="FCCEC0"/>
                </a:solidFill>
              </a:rPr>
              <a:t> tai </a:t>
            </a:r>
            <a:r>
              <a:rPr lang="fi-FI" sz="6000" b="1" dirty="0" err="1">
                <a:solidFill>
                  <a:srgbClr val="FCCEC0"/>
                </a:solidFill>
              </a:rPr>
              <a:t>sukurti</a:t>
            </a:r>
            <a:r>
              <a:rPr lang="fi-FI" sz="6000" b="1" dirty="0">
                <a:solidFill>
                  <a:srgbClr val="FCCEC0"/>
                </a:solidFill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BADCA7-7822-472B-BC93-197C8A92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898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veikslėlis 4" descr="Paveikslėlis, kuriame yra žinutė&#10;&#10;Automatiškai sugeneruotas aprašymas">
            <a:extLst>
              <a:ext uri="{FF2B5EF4-FFF2-40B4-BE49-F238E27FC236}">
                <a16:creationId xmlns:a16="http://schemas.microsoft.com/office/drawing/2014/main" id="{E5713C36-6D95-4B4B-889A-6FC412A2F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913592"/>
            <a:ext cx="8134350" cy="3192742"/>
          </a:xfrm>
          <a:prstGeom prst="rect">
            <a:avLst/>
          </a:prstGeom>
        </p:spPr>
      </p:pic>
      <p:pic>
        <p:nvPicPr>
          <p:cNvPr id="7" name="Paveikslėlis 6">
            <a:extLst>
              <a:ext uri="{FF2B5EF4-FFF2-40B4-BE49-F238E27FC236}">
                <a16:creationId xmlns:a16="http://schemas.microsoft.com/office/drawing/2014/main" id="{81BBDEFF-DFA1-4E3F-A296-64EBB23A9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547" y="854840"/>
            <a:ext cx="1856408" cy="18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82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veikslėlis 8" descr="Paveikslėlis, kuriame yra žinutė, vizitinė kortelė&#10;&#10;Automatiškai sugeneruotas aprašymas">
            <a:extLst>
              <a:ext uri="{FF2B5EF4-FFF2-40B4-BE49-F238E27FC236}">
                <a16:creationId xmlns:a16="http://schemas.microsoft.com/office/drawing/2014/main" id="{263153A5-9C6D-4E55-831F-A35CF77FF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23" y="1221104"/>
            <a:ext cx="2955484" cy="901234"/>
          </a:xfrm>
          <a:prstGeom prst="rect">
            <a:avLst/>
          </a:prstGeom>
        </p:spPr>
      </p:pic>
      <p:pic>
        <p:nvPicPr>
          <p:cNvPr id="10" name="Turinio vietos rezervavimo ženklas 9">
            <a:extLst>
              <a:ext uri="{FF2B5EF4-FFF2-40B4-BE49-F238E27FC236}">
                <a16:creationId xmlns:a16="http://schemas.microsoft.com/office/drawing/2014/main" id="{CED5806E-4DAF-4BBF-BCD6-15936D07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70" y="1400177"/>
            <a:ext cx="4842659" cy="4672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A1626C-BE76-49F2-AA7E-4AE4F0EBEA58}"/>
              </a:ext>
            </a:extLst>
          </p:cNvPr>
          <p:cNvSpPr txBox="1"/>
          <p:nvPr/>
        </p:nvSpPr>
        <p:spPr>
          <a:xfrm rot="18774151">
            <a:off x="4439176" y="1860729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>
                <a:solidFill>
                  <a:schemeClr val="bg1"/>
                </a:solidFill>
                <a:latin typeface="Quicksand" panose="020F0502020204030204" pitchFamily="2" charset="-7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189363-C7C2-4EEE-8A7C-39DDA50558A8}"/>
              </a:ext>
            </a:extLst>
          </p:cNvPr>
          <p:cNvSpPr txBox="1"/>
          <p:nvPr/>
        </p:nvSpPr>
        <p:spPr>
          <a:xfrm rot="21044409">
            <a:off x="5517426" y="128128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Quicksand" panose="020F0502020204030204" pitchFamily="2" charset="-70"/>
              </a:rPr>
              <a:t>4</a:t>
            </a:r>
            <a:endParaRPr lang="lt-LT" sz="2800">
              <a:solidFill>
                <a:schemeClr val="bg1"/>
              </a:solidFill>
              <a:latin typeface="Quicksand" panose="020F0502020204030204" pitchFamily="2" charset="-7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7D49A-EBC6-45E9-A710-30C7DAA9E389}"/>
              </a:ext>
            </a:extLst>
          </p:cNvPr>
          <p:cNvSpPr txBox="1"/>
          <p:nvPr/>
        </p:nvSpPr>
        <p:spPr>
          <a:xfrm rot="170261">
            <a:off x="6234624" y="1274252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>
                <a:solidFill>
                  <a:schemeClr val="bg1"/>
                </a:solidFill>
                <a:latin typeface="Quicksand" panose="020F0502020204030204" pitchFamily="2" charset="-7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A80EE-96AA-493B-A2C0-1BCE4A94D73B}"/>
              </a:ext>
            </a:extLst>
          </p:cNvPr>
          <p:cNvSpPr txBox="1"/>
          <p:nvPr/>
        </p:nvSpPr>
        <p:spPr>
          <a:xfrm rot="2819968">
            <a:off x="7359570" y="185376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Quicksand" panose="020F0502020204030204" pitchFamily="2" charset="-70"/>
              </a:rPr>
              <a:t>2</a:t>
            </a:r>
            <a:endParaRPr lang="lt-LT" sz="2800">
              <a:solidFill>
                <a:schemeClr val="bg1"/>
              </a:solidFill>
              <a:latin typeface="Quicksand" panose="020F0502020204030204" pitchFamily="2" charset="-7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61381-C12F-476A-AC80-53B24B14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48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28538-7268-1048-AF17-896BC4943850}"/>
              </a:ext>
            </a:extLst>
          </p:cNvPr>
          <p:cNvSpPr txBox="1"/>
          <p:nvPr/>
        </p:nvSpPr>
        <p:spPr>
          <a:xfrm>
            <a:off x="4955492" y="320317"/>
            <a:ext cx="2281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3200" dirty="0" err="1">
                <a:solidFill>
                  <a:schemeClr val="bg1"/>
                </a:solidFill>
                <a:latin typeface="+mj-lt"/>
              </a:rPr>
              <a:t>Plazmidė</a:t>
            </a:r>
            <a:endParaRPr lang="lt-LT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638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ė 25">
            <a:extLst>
              <a:ext uri="{FF2B5EF4-FFF2-40B4-BE49-F238E27FC236}">
                <a16:creationId xmlns:a16="http://schemas.microsoft.com/office/drawing/2014/main" id="{D4D71F7E-5441-48AD-96AE-693451257AD5}"/>
              </a:ext>
            </a:extLst>
          </p:cNvPr>
          <p:cNvGrpSpPr/>
          <p:nvPr/>
        </p:nvGrpSpPr>
        <p:grpSpPr>
          <a:xfrm>
            <a:off x="4591623" y="1221104"/>
            <a:ext cx="2955484" cy="901234"/>
            <a:chOff x="4591623" y="1221104"/>
            <a:chExt cx="2955484" cy="901234"/>
          </a:xfrm>
        </p:grpSpPr>
        <p:pic>
          <p:nvPicPr>
            <p:cNvPr id="12" name="Paveikslėlis 11" descr="Paveikslėlis, kuriame yra žinutė, vizitinė kortelė&#10;&#10;Automatiškai sugeneruotas aprašymas">
              <a:extLst>
                <a:ext uri="{FF2B5EF4-FFF2-40B4-BE49-F238E27FC236}">
                  <a16:creationId xmlns:a16="http://schemas.microsoft.com/office/drawing/2014/main" id="{98AF631A-161B-41A2-BE1A-5F4EDDE98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623" y="1221104"/>
              <a:ext cx="2955484" cy="9012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A79545-FF9E-4CB7-9F24-710497257FE2}"/>
                </a:ext>
              </a:extLst>
            </p:cNvPr>
            <p:cNvSpPr txBox="1"/>
            <p:nvPr/>
          </p:nvSpPr>
          <p:spPr>
            <a:xfrm rot="21044409">
              <a:off x="5517426" y="128128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Quicksand" panose="020F0502020204030204" pitchFamily="2" charset="-70"/>
                </a:rPr>
                <a:t>4</a:t>
              </a:r>
              <a:endParaRPr lang="lt-LT" sz="2800">
                <a:solidFill>
                  <a:schemeClr val="bg1"/>
                </a:solidFill>
                <a:latin typeface="Quicksand" panose="020F0502020204030204" pitchFamily="2" charset="-7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A6A899-54E0-4596-84AF-41233D5D199F}"/>
                </a:ext>
              </a:extLst>
            </p:cNvPr>
            <p:cNvSpPr txBox="1"/>
            <p:nvPr/>
          </p:nvSpPr>
          <p:spPr>
            <a:xfrm rot="170261">
              <a:off x="6234624" y="1274252"/>
              <a:ext cx="370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lt-LT" sz="2800">
                  <a:solidFill>
                    <a:schemeClr val="bg1"/>
                  </a:solidFill>
                  <a:latin typeface="Quicksand" panose="020F0502020204030204" pitchFamily="2" charset="-70"/>
                </a:rPr>
                <a:t>3</a:t>
              </a:r>
            </a:p>
          </p:txBody>
        </p:sp>
      </p:grpSp>
      <p:pic>
        <p:nvPicPr>
          <p:cNvPr id="10" name="Turinio vietos rezervavimo ženklas 9">
            <a:extLst>
              <a:ext uri="{FF2B5EF4-FFF2-40B4-BE49-F238E27FC236}">
                <a16:creationId xmlns:a16="http://schemas.microsoft.com/office/drawing/2014/main" id="{701583C3-9862-4B03-BA4A-0AFF1A293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70" y="1400177"/>
            <a:ext cx="4842659" cy="4672903"/>
          </a:xfrm>
        </p:spPr>
      </p:pic>
      <p:grpSp>
        <p:nvGrpSpPr>
          <p:cNvPr id="20" name="Grupė 19">
            <a:extLst>
              <a:ext uri="{FF2B5EF4-FFF2-40B4-BE49-F238E27FC236}">
                <a16:creationId xmlns:a16="http://schemas.microsoft.com/office/drawing/2014/main" id="{23AD2397-14F7-4352-866D-92A12D2BAF1F}"/>
              </a:ext>
            </a:extLst>
          </p:cNvPr>
          <p:cNvGrpSpPr/>
          <p:nvPr/>
        </p:nvGrpSpPr>
        <p:grpSpPr>
          <a:xfrm>
            <a:off x="3312436" y="1271907"/>
            <a:ext cx="1463289" cy="838200"/>
            <a:chOff x="3312436" y="1271907"/>
            <a:chExt cx="1463289" cy="838200"/>
          </a:xfrm>
        </p:grpSpPr>
        <p:pic>
          <p:nvPicPr>
            <p:cNvPr id="13" name="Grafinis elementas 12">
              <a:extLst>
                <a:ext uri="{FF2B5EF4-FFF2-40B4-BE49-F238E27FC236}">
                  <a16:creationId xmlns:a16="http://schemas.microsoft.com/office/drawing/2014/main" id="{4BB2D814-555F-4B37-A0B8-3830A27DD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18475" y="1271907"/>
              <a:ext cx="857250" cy="838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303F72-14AF-44C6-A8EB-8DC0BDD4A645}"/>
                </a:ext>
              </a:extLst>
            </p:cNvPr>
            <p:cNvSpPr txBox="1"/>
            <p:nvPr/>
          </p:nvSpPr>
          <p:spPr>
            <a:xfrm>
              <a:off x="3312436" y="148705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lt-LT">
                  <a:solidFill>
                    <a:schemeClr val="bg1"/>
                  </a:solidFill>
                  <a:latin typeface="Quicksand" panose="020F0502020204030204" pitchFamily="2" charset="-70"/>
                </a:rPr>
                <a:t>RE1</a:t>
              </a:r>
            </a:p>
          </p:txBody>
        </p:sp>
      </p:grpSp>
      <p:grpSp>
        <p:nvGrpSpPr>
          <p:cNvPr id="21" name="Grupė 20">
            <a:extLst>
              <a:ext uri="{FF2B5EF4-FFF2-40B4-BE49-F238E27FC236}">
                <a16:creationId xmlns:a16="http://schemas.microsoft.com/office/drawing/2014/main" id="{C2F60D44-CA2F-4BF3-A370-775AB0F4E5E3}"/>
              </a:ext>
            </a:extLst>
          </p:cNvPr>
          <p:cNvGrpSpPr/>
          <p:nvPr/>
        </p:nvGrpSpPr>
        <p:grpSpPr>
          <a:xfrm>
            <a:off x="7416279" y="1312302"/>
            <a:ext cx="1518762" cy="838200"/>
            <a:chOff x="7416279" y="1312302"/>
            <a:chExt cx="1518762" cy="838200"/>
          </a:xfrm>
        </p:grpSpPr>
        <p:pic>
          <p:nvPicPr>
            <p:cNvPr id="14" name="Grafinis elementas 13">
              <a:extLst>
                <a:ext uri="{FF2B5EF4-FFF2-40B4-BE49-F238E27FC236}">
                  <a16:creationId xmlns:a16="http://schemas.microsoft.com/office/drawing/2014/main" id="{E956A019-324D-4CBD-97B1-3235CE32A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416279" y="1312302"/>
              <a:ext cx="857250" cy="8382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7071D6-DC33-4690-B36D-A94469D74EC4}"/>
                </a:ext>
              </a:extLst>
            </p:cNvPr>
            <p:cNvSpPr txBox="1"/>
            <p:nvPr/>
          </p:nvSpPr>
          <p:spPr>
            <a:xfrm>
              <a:off x="8333594" y="1487055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lt-LT">
                  <a:solidFill>
                    <a:schemeClr val="bg1"/>
                  </a:solidFill>
                  <a:latin typeface="Quicksand" panose="020F0502020204030204" pitchFamily="2" charset="-70"/>
                </a:rPr>
                <a:t>RE2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DB681D-5F80-49D9-8BE0-0DD14B1D4C8C}"/>
              </a:ext>
            </a:extLst>
          </p:cNvPr>
          <p:cNvSpPr txBox="1"/>
          <p:nvPr/>
        </p:nvSpPr>
        <p:spPr>
          <a:xfrm rot="18774151">
            <a:off x="4439176" y="1860729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>
                <a:solidFill>
                  <a:schemeClr val="bg1"/>
                </a:solidFill>
                <a:latin typeface="Quicksand" panose="020F0502020204030204" pitchFamily="2" charset="-7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100B9A-4C23-4557-8B74-F891CAD3B485}"/>
              </a:ext>
            </a:extLst>
          </p:cNvPr>
          <p:cNvSpPr txBox="1"/>
          <p:nvPr/>
        </p:nvSpPr>
        <p:spPr>
          <a:xfrm rot="2819968">
            <a:off x="7359570" y="185376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Quicksand" panose="020F0502020204030204" pitchFamily="2" charset="-70"/>
              </a:rPr>
              <a:t>2</a:t>
            </a:r>
            <a:endParaRPr lang="lt-LT" sz="2800">
              <a:solidFill>
                <a:schemeClr val="bg1"/>
              </a:solidFill>
              <a:latin typeface="Quicksand" panose="020F0502020204030204" pitchFamily="2" charset="-7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2BA5E5-3936-4C29-9157-07F881D5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49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4945E3-AD8F-014B-BE2E-888EF200947A}"/>
              </a:ext>
            </a:extLst>
          </p:cNvPr>
          <p:cNvSpPr txBox="1"/>
          <p:nvPr/>
        </p:nvSpPr>
        <p:spPr>
          <a:xfrm>
            <a:off x="3475991" y="288432"/>
            <a:ext cx="5158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3200" dirty="0">
                <a:solidFill>
                  <a:schemeClr val="bg1"/>
                </a:solidFill>
                <a:latin typeface="+mj-lt"/>
              </a:rPr>
              <a:t>Fermentai iškerpa DNR</a:t>
            </a:r>
          </a:p>
        </p:txBody>
      </p:sp>
    </p:spTree>
    <p:extLst>
      <p:ext uri="{BB962C8B-B14F-4D97-AF65-F5344CB8AC3E}">
        <p14:creationId xmlns:p14="http://schemas.microsoft.com/office/powerpoint/2010/main" val="196061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E5C8C-008D-4F45-9670-09E2A6C4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5</a:t>
            </a:fld>
            <a:endParaRPr lang="en-GB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88E70D9-D881-4C49-86CB-AD07B0328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0" y="3689641"/>
            <a:ext cx="4682001" cy="1930852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DC8F9C8-CAF1-1448-A1B0-FBDAB0B5D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0" y="1818874"/>
            <a:ext cx="4140696" cy="1637933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6681F6-042E-9941-AE3F-51DFF6073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0" y="3689641"/>
            <a:ext cx="4682000" cy="1930852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8C8157E-D37F-474A-A79F-0ED6376BB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26" y="2008170"/>
            <a:ext cx="4040485" cy="1598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12B0F-9D30-4086-90D8-ECE07ED8C78C}"/>
              </a:ext>
            </a:extLst>
          </p:cNvPr>
          <p:cNvSpPr txBox="1">
            <a:spLocks/>
          </p:cNvSpPr>
          <p:nvPr/>
        </p:nvSpPr>
        <p:spPr>
          <a:xfrm>
            <a:off x="1305342" y="190823"/>
            <a:ext cx="9581316" cy="1520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600" b="1" dirty="0">
                <a:solidFill>
                  <a:schemeClr val="bg1"/>
                </a:solidFill>
                <a:latin typeface="+mn-lt"/>
              </a:rPr>
              <a:t>DNR </a:t>
            </a:r>
            <a:r>
              <a:rPr lang="en-GB" sz="6600" b="1" dirty="0" err="1">
                <a:solidFill>
                  <a:schemeClr val="bg1"/>
                </a:solidFill>
                <a:latin typeface="+mn-lt"/>
              </a:rPr>
              <a:t>dalys</a:t>
            </a:r>
            <a:r>
              <a:rPr lang="en-GB" sz="6600" b="1" dirty="0">
                <a:solidFill>
                  <a:schemeClr val="bg1"/>
                </a:solidFill>
                <a:latin typeface="+mn-lt"/>
              </a:rPr>
              <a:t> - </a:t>
            </a:r>
            <a:r>
              <a:rPr lang="en-GB" sz="6600" b="1" dirty="0" err="1">
                <a:solidFill>
                  <a:schemeClr val="bg1"/>
                </a:solidFill>
                <a:latin typeface="+mn-lt"/>
              </a:rPr>
              <a:t>nukleotidai</a:t>
            </a:r>
            <a:endParaRPr lang="en-US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696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veikslėlis 7" descr="Paveikslėlis, kuriame yra žinutė, vizitinė kortelė&#10;&#10;Automatiškai sugeneruotas aprašymas">
            <a:extLst>
              <a:ext uri="{FF2B5EF4-FFF2-40B4-BE49-F238E27FC236}">
                <a16:creationId xmlns:a16="http://schemas.microsoft.com/office/drawing/2014/main" id="{C800FBC1-9F0C-4D9E-982A-61926617A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257" y="325425"/>
            <a:ext cx="2955484" cy="901234"/>
          </a:xfrm>
          <a:prstGeom prst="rect">
            <a:avLst/>
          </a:prstGeom>
        </p:spPr>
      </p:pic>
      <p:pic>
        <p:nvPicPr>
          <p:cNvPr id="9" name="Turinio vietos rezervavimo ženklas 9">
            <a:extLst>
              <a:ext uri="{FF2B5EF4-FFF2-40B4-BE49-F238E27FC236}">
                <a16:creationId xmlns:a16="http://schemas.microsoft.com/office/drawing/2014/main" id="{95F4ED9B-1A88-43AA-82C2-294B49403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70" y="1400177"/>
            <a:ext cx="4842659" cy="4672903"/>
          </a:xfrm>
        </p:spPr>
      </p:pic>
      <p:grpSp>
        <p:nvGrpSpPr>
          <p:cNvPr id="15" name="Grupė 14">
            <a:extLst>
              <a:ext uri="{FF2B5EF4-FFF2-40B4-BE49-F238E27FC236}">
                <a16:creationId xmlns:a16="http://schemas.microsoft.com/office/drawing/2014/main" id="{0D173BBB-3859-4246-AFEE-243E43A62BC9}"/>
              </a:ext>
            </a:extLst>
          </p:cNvPr>
          <p:cNvGrpSpPr/>
          <p:nvPr/>
        </p:nvGrpSpPr>
        <p:grpSpPr>
          <a:xfrm>
            <a:off x="3312436" y="1271907"/>
            <a:ext cx="1463289" cy="838200"/>
            <a:chOff x="3312436" y="1271907"/>
            <a:chExt cx="1463289" cy="838200"/>
          </a:xfrm>
        </p:grpSpPr>
        <p:pic>
          <p:nvPicPr>
            <p:cNvPr id="10" name="Grafinis elementas 9">
              <a:extLst>
                <a:ext uri="{FF2B5EF4-FFF2-40B4-BE49-F238E27FC236}">
                  <a16:creationId xmlns:a16="http://schemas.microsoft.com/office/drawing/2014/main" id="{AC54E388-40E9-430B-9A6B-707BE483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18475" y="1271907"/>
              <a:ext cx="857250" cy="838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20A38C-BF3A-41E4-9667-44EE01324F34}"/>
                </a:ext>
              </a:extLst>
            </p:cNvPr>
            <p:cNvSpPr txBox="1"/>
            <p:nvPr/>
          </p:nvSpPr>
          <p:spPr>
            <a:xfrm>
              <a:off x="3312436" y="148705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lt-LT">
                  <a:solidFill>
                    <a:schemeClr val="bg1"/>
                  </a:solidFill>
                  <a:latin typeface="Quicksand" panose="020F0502020204030204" pitchFamily="2" charset="-70"/>
                </a:rPr>
                <a:t>RE1</a:t>
              </a:r>
            </a:p>
          </p:txBody>
        </p:sp>
      </p:grpSp>
      <p:grpSp>
        <p:nvGrpSpPr>
          <p:cNvPr id="16" name="Grupė 15">
            <a:extLst>
              <a:ext uri="{FF2B5EF4-FFF2-40B4-BE49-F238E27FC236}">
                <a16:creationId xmlns:a16="http://schemas.microsoft.com/office/drawing/2014/main" id="{59E3C131-18A3-4FCA-9E60-CB074AA57A3C}"/>
              </a:ext>
            </a:extLst>
          </p:cNvPr>
          <p:cNvGrpSpPr/>
          <p:nvPr/>
        </p:nvGrpSpPr>
        <p:grpSpPr>
          <a:xfrm>
            <a:off x="7416279" y="1312302"/>
            <a:ext cx="1518762" cy="838200"/>
            <a:chOff x="7416279" y="1312302"/>
            <a:chExt cx="1518762" cy="838200"/>
          </a:xfrm>
        </p:grpSpPr>
        <p:pic>
          <p:nvPicPr>
            <p:cNvPr id="11" name="Grafinis elementas 10">
              <a:extLst>
                <a:ext uri="{FF2B5EF4-FFF2-40B4-BE49-F238E27FC236}">
                  <a16:creationId xmlns:a16="http://schemas.microsoft.com/office/drawing/2014/main" id="{3326D4E2-5F57-4C52-8245-BF1F90D77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416279" y="1312302"/>
              <a:ext cx="857250" cy="838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093A00-37A8-4CB5-A991-9FAB650AD7F0}"/>
                </a:ext>
              </a:extLst>
            </p:cNvPr>
            <p:cNvSpPr txBox="1"/>
            <p:nvPr/>
          </p:nvSpPr>
          <p:spPr>
            <a:xfrm>
              <a:off x="8333594" y="1487055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lt-LT">
                  <a:solidFill>
                    <a:schemeClr val="bg1"/>
                  </a:solidFill>
                  <a:latin typeface="Quicksand" panose="020F0502020204030204" pitchFamily="2" charset="-70"/>
                </a:rPr>
                <a:t>RE2</a:t>
              </a:r>
            </a:p>
          </p:txBody>
        </p:sp>
      </p:grpSp>
      <p:grpSp>
        <p:nvGrpSpPr>
          <p:cNvPr id="19" name="Grupė 18">
            <a:extLst>
              <a:ext uri="{FF2B5EF4-FFF2-40B4-BE49-F238E27FC236}">
                <a16:creationId xmlns:a16="http://schemas.microsoft.com/office/drawing/2014/main" id="{5EB32AD3-EE7B-4B42-9011-37B67FF77454}"/>
              </a:ext>
            </a:extLst>
          </p:cNvPr>
          <p:cNvGrpSpPr/>
          <p:nvPr/>
        </p:nvGrpSpPr>
        <p:grpSpPr>
          <a:xfrm>
            <a:off x="12192000" y="3461869"/>
            <a:ext cx="4439898" cy="549518"/>
            <a:chOff x="6659614" y="3461869"/>
            <a:chExt cx="4439898" cy="549518"/>
          </a:xfrm>
        </p:grpSpPr>
        <p:pic>
          <p:nvPicPr>
            <p:cNvPr id="17" name="Grafinis elementas 16">
              <a:extLst>
                <a:ext uri="{FF2B5EF4-FFF2-40B4-BE49-F238E27FC236}">
                  <a16:creationId xmlns:a16="http://schemas.microsoft.com/office/drawing/2014/main" id="{7D78F5DD-D31F-4FDE-9E77-20F17479E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59614" y="3461869"/>
              <a:ext cx="4439898" cy="549517"/>
            </a:xfrm>
            <a:prstGeom prst="rect">
              <a:avLst/>
            </a:prstGeom>
          </p:spPr>
        </p:pic>
        <p:pic>
          <p:nvPicPr>
            <p:cNvPr id="18" name="Grafinis elementas 17">
              <a:extLst>
                <a:ext uri="{FF2B5EF4-FFF2-40B4-BE49-F238E27FC236}">
                  <a16:creationId xmlns:a16="http://schemas.microsoft.com/office/drawing/2014/main" id="{6298978F-BD9D-40F6-BF27-9E0CEEF44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01484" y="3461869"/>
              <a:ext cx="1556157" cy="54951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9C975B6-1B38-48AD-B7DC-7CE99C01914D}"/>
              </a:ext>
            </a:extLst>
          </p:cNvPr>
          <p:cNvSpPr txBox="1"/>
          <p:nvPr/>
        </p:nvSpPr>
        <p:spPr>
          <a:xfrm rot="18774151">
            <a:off x="4439176" y="1860729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>
                <a:solidFill>
                  <a:schemeClr val="bg1"/>
                </a:solidFill>
                <a:latin typeface="Quicksand" panose="020F0502020204030204" pitchFamily="2" charset="-7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F895B-8FAA-4920-A4BD-A92063A54DDD}"/>
              </a:ext>
            </a:extLst>
          </p:cNvPr>
          <p:cNvSpPr txBox="1"/>
          <p:nvPr/>
        </p:nvSpPr>
        <p:spPr>
          <a:xfrm rot="21044409">
            <a:off x="5548957" y="38977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Quicksand" panose="020F0502020204030204" pitchFamily="2" charset="-70"/>
              </a:rPr>
              <a:t>4</a:t>
            </a:r>
            <a:endParaRPr lang="lt-LT" sz="2800">
              <a:solidFill>
                <a:schemeClr val="bg1"/>
              </a:solidFill>
              <a:latin typeface="Quicksand" panose="020F0502020204030204" pitchFamily="2" charset="-7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82230-4802-49B4-B558-883B8CFD5CCC}"/>
              </a:ext>
            </a:extLst>
          </p:cNvPr>
          <p:cNvSpPr txBox="1"/>
          <p:nvPr/>
        </p:nvSpPr>
        <p:spPr>
          <a:xfrm rot="170261">
            <a:off x="6262024" y="378684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>
                <a:solidFill>
                  <a:schemeClr val="bg1"/>
                </a:solidFill>
                <a:latin typeface="Quicksand" panose="020F0502020204030204" pitchFamily="2" charset="-7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80FDD-8455-42C1-BFBD-30F938FCA847}"/>
              </a:ext>
            </a:extLst>
          </p:cNvPr>
          <p:cNvSpPr txBox="1"/>
          <p:nvPr/>
        </p:nvSpPr>
        <p:spPr>
          <a:xfrm rot="2819968">
            <a:off x="7359570" y="185376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Quicksand" panose="020F0502020204030204" pitchFamily="2" charset="-70"/>
              </a:rPr>
              <a:t>2</a:t>
            </a:r>
            <a:endParaRPr lang="lt-LT" sz="2800">
              <a:solidFill>
                <a:schemeClr val="bg1"/>
              </a:solidFill>
              <a:latin typeface="Quicksand" panose="020F0502020204030204" pitchFamily="2" charset="-7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F4CE8-B53C-4D42-B254-235FE8AE4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824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urinio vietos rezervavimo ženklas 9">
            <a:extLst>
              <a:ext uri="{FF2B5EF4-FFF2-40B4-BE49-F238E27FC236}">
                <a16:creationId xmlns:a16="http://schemas.microsoft.com/office/drawing/2014/main" id="{E3693C29-6788-46FD-B2E2-2439AD7E4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79" y="1400177"/>
            <a:ext cx="4842659" cy="4672903"/>
          </a:xfrm>
        </p:spPr>
      </p:pic>
      <p:pic>
        <p:nvPicPr>
          <p:cNvPr id="5" name="Grafinis elementas 4">
            <a:extLst>
              <a:ext uri="{FF2B5EF4-FFF2-40B4-BE49-F238E27FC236}">
                <a16:creationId xmlns:a16="http://schemas.microsoft.com/office/drawing/2014/main" id="{7A257276-DEB8-406E-B524-16A7BDD8F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2300" y="3461869"/>
            <a:ext cx="4439898" cy="549517"/>
          </a:xfrm>
          <a:prstGeom prst="rect">
            <a:avLst/>
          </a:prstGeom>
        </p:spPr>
      </p:pic>
      <p:pic>
        <p:nvPicPr>
          <p:cNvPr id="6" name="Grafinis elementas 5">
            <a:extLst>
              <a:ext uri="{FF2B5EF4-FFF2-40B4-BE49-F238E27FC236}">
                <a16:creationId xmlns:a16="http://schemas.microsoft.com/office/drawing/2014/main" id="{13C08788-7E2F-4966-A600-5511028B1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70" y="3461869"/>
            <a:ext cx="1556157" cy="549518"/>
          </a:xfrm>
          <a:prstGeom prst="rect">
            <a:avLst/>
          </a:prstGeom>
        </p:spPr>
      </p:pic>
      <p:pic>
        <p:nvPicPr>
          <p:cNvPr id="8" name="Grafinis elementas 7">
            <a:extLst>
              <a:ext uri="{FF2B5EF4-FFF2-40B4-BE49-F238E27FC236}">
                <a16:creationId xmlns:a16="http://schemas.microsoft.com/office/drawing/2014/main" id="{B3E07DDB-7D73-4D4B-8ED6-35692AB36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63" y="3464491"/>
            <a:ext cx="1556157" cy="549518"/>
          </a:xfrm>
          <a:prstGeom prst="rect">
            <a:avLst/>
          </a:prstGeom>
        </p:spPr>
      </p:pic>
      <p:pic>
        <p:nvPicPr>
          <p:cNvPr id="9" name="Grafinis elementas 8">
            <a:extLst>
              <a:ext uri="{FF2B5EF4-FFF2-40B4-BE49-F238E27FC236}">
                <a16:creationId xmlns:a16="http://schemas.microsoft.com/office/drawing/2014/main" id="{10CA95B7-D038-4226-BEC0-A83672E02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63" y="3461868"/>
            <a:ext cx="1556157" cy="549518"/>
          </a:xfrm>
          <a:prstGeom prst="rect">
            <a:avLst/>
          </a:prstGeom>
        </p:spPr>
      </p:pic>
      <p:pic>
        <p:nvPicPr>
          <p:cNvPr id="10" name="Grafinis elementas 9">
            <a:extLst>
              <a:ext uri="{FF2B5EF4-FFF2-40B4-BE49-F238E27FC236}">
                <a16:creationId xmlns:a16="http://schemas.microsoft.com/office/drawing/2014/main" id="{660739B8-BCD0-4C19-A754-0773B56A9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63" y="3461868"/>
            <a:ext cx="1556157" cy="5495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66100-6CDF-449E-B823-BBB2317B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51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52F57-B117-AB44-8B38-FB54E9941547}"/>
              </a:ext>
            </a:extLst>
          </p:cNvPr>
          <p:cNvSpPr txBox="1"/>
          <p:nvPr/>
        </p:nvSpPr>
        <p:spPr>
          <a:xfrm>
            <a:off x="8008075" y="2323141"/>
            <a:ext cx="2508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dirty="0">
                <a:solidFill>
                  <a:schemeClr val="bg1"/>
                </a:solidFill>
                <a:latin typeface="+mj-lt"/>
              </a:rPr>
              <a:t>Tikslinis genas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7AAA1-A17E-5745-BE26-8C129512EE77}"/>
              </a:ext>
            </a:extLst>
          </p:cNvPr>
          <p:cNvSpPr txBox="1"/>
          <p:nvPr/>
        </p:nvSpPr>
        <p:spPr>
          <a:xfrm>
            <a:off x="1011849" y="506387"/>
            <a:ext cx="4593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3600" dirty="0" err="1">
                <a:solidFill>
                  <a:schemeClr val="bg1"/>
                </a:solidFill>
                <a:latin typeface="+mj-lt"/>
              </a:rPr>
              <a:t>Laiva</a:t>
            </a:r>
            <a:r>
              <a:rPr lang="lt-LT" sz="3600" dirty="0">
                <a:solidFill>
                  <a:schemeClr val="bg1"/>
                </a:solidFill>
                <a:latin typeface="+mj-lt"/>
              </a:rPr>
              <a:t> vieta tiksliniam genui įterpti</a:t>
            </a:r>
          </a:p>
        </p:txBody>
      </p:sp>
    </p:spTree>
    <p:extLst>
      <p:ext uri="{BB962C8B-B14F-4D97-AF65-F5344CB8AC3E}">
        <p14:creationId xmlns:p14="http://schemas.microsoft.com/office/powerpoint/2010/main" val="3110947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urinio vietos rezervavimo ženklas 9">
            <a:extLst>
              <a:ext uri="{FF2B5EF4-FFF2-40B4-BE49-F238E27FC236}">
                <a16:creationId xmlns:a16="http://schemas.microsoft.com/office/drawing/2014/main" id="{E3693C29-6788-46FD-B2E2-2439AD7E4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79" y="1400177"/>
            <a:ext cx="4842659" cy="4672903"/>
          </a:xfrm>
        </p:spPr>
      </p:pic>
      <p:pic>
        <p:nvPicPr>
          <p:cNvPr id="5" name="Grafinis elementas 4">
            <a:extLst>
              <a:ext uri="{FF2B5EF4-FFF2-40B4-BE49-F238E27FC236}">
                <a16:creationId xmlns:a16="http://schemas.microsoft.com/office/drawing/2014/main" id="{7A257276-DEB8-406E-B524-16A7BDD8F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2300" y="3461869"/>
            <a:ext cx="4439898" cy="549517"/>
          </a:xfrm>
          <a:prstGeom prst="rect">
            <a:avLst/>
          </a:prstGeom>
        </p:spPr>
      </p:pic>
      <p:pic>
        <p:nvPicPr>
          <p:cNvPr id="6" name="Grafinis elementas 5">
            <a:extLst>
              <a:ext uri="{FF2B5EF4-FFF2-40B4-BE49-F238E27FC236}">
                <a16:creationId xmlns:a16="http://schemas.microsoft.com/office/drawing/2014/main" id="{13C08788-7E2F-4966-A600-5511028B1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70" y="3461869"/>
            <a:ext cx="1556157" cy="549518"/>
          </a:xfrm>
          <a:prstGeom prst="rect">
            <a:avLst/>
          </a:prstGeom>
        </p:spPr>
      </p:pic>
      <p:pic>
        <p:nvPicPr>
          <p:cNvPr id="8" name="Grafinis elementas 7">
            <a:extLst>
              <a:ext uri="{FF2B5EF4-FFF2-40B4-BE49-F238E27FC236}">
                <a16:creationId xmlns:a16="http://schemas.microsoft.com/office/drawing/2014/main" id="{B3E07DDB-7D73-4D4B-8ED6-35692AB36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63" y="3464491"/>
            <a:ext cx="1556157" cy="549518"/>
          </a:xfrm>
          <a:prstGeom prst="rect">
            <a:avLst/>
          </a:prstGeom>
        </p:spPr>
      </p:pic>
      <p:pic>
        <p:nvPicPr>
          <p:cNvPr id="9" name="Grafinis elementas 8">
            <a:extLst>
              <a:ext uri="{FF2B5EF4-FFF2-40B4-BE49-F238E27FC236}">
                <a16:creationId xmlns:a16="http://schemas.microsoft.com/office/drawing/2014/main" id="{10CA95B7-D038-4226-BEC0-A83672E02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63" y="3461868"/>
            <a:ext cx="1556157" cy="549518"/>
          </a:xfrm>
          <a:prstGeom prst="rect">
            <a:avLst/>
          </a:prstGeom>
        </p:spPr>
      </p:pic>
      <p:pic>
        <p:nvPicPr>
          <p:cNvPr id="10" name="Grafinis elementas 9">
            <a:extLst>
              <a:ext uri="{FF2B5EF4-FFF2-40B4-BE49-F238E27FC236}">
                <a16:creationId xmlns:a16="http://schemas.microsoft.com/office/drawing/2014/main" id="{660739B8-BCD0-4C19-A754-0773B56A9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63" y="3461868"/>
            <a:ext cx="1556157" cy="5495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66100-6CDF-449E-B823-BBB2317B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52</a:t>
            </a:fld>
            <a:endParaRPr lang="en-GB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5282B7D4-9A41-4391-9926-77D612BB08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079" y="2397053"/>
            <a:ext cx="2743200" cy="2472107"/>
          </a:xfrm>
          <a:prstGeom prst="rect">
            <a:avLst/>
          </a:prstGeom>
          <a:ln w="127000" cap="sq">
            <a:solidFill>
              <a:srgbClr val="FCCE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EA9695-4FCA-C649-A8B6-7803581F4034}"/>
              </a:ext>
            </a:extLst>
          </p:cNvPr>
          <p:cNvSpPr txBox="1"/>
          <p:nvPr/>
        </p:nvSpPr>
        <p:spPr>
          <a:xfrm>
            <a:off x="7157280" y="702197"/>
            <a:ext cx="4269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3200" dirty="0">
                <a:solidFill>
                  <a:schemeClr val="bg1"/>
                </a:solidFill>
                <a:latin typeface="+mj-lt"/>
              </a:rPr>
              <a:t>Tikslinis genas randamas žmogaus genotipe</a:t>
            </a:r>
          </a:p>
        </p:txBody>
      </p:sp>
    </p:spTree>
    <p:extLst>
      <p:ext uri="{BB962C8B-B14F-4D97-AF65-F5344CB8AC3E}">
        <p14:creationId xmlns:p14="http://schemas.microsoft.com/office/powerpoint/2010/main" val="640697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urinio vietos rezervavimo ženklas 9">
            <a:extLst>
              <a:ext uri="{FF2B5EF4-FFF2-40B4-BE49-F238E27FC236}">
                <a16:creationId xmlns:a16="http://schemas.microsoft.com/office/drawing/2014/main" id="{9EC52038-33BF-41BA-88E3-04E08460C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79" y="1400177"/>
            <a:ext cx="4842659" cy="4672903"/>
          </a:xfrm>
        </p:spPr>
      </p:pic>
      <p:pic>
        <p:nvPicPr>
          <p:cNvPr id="6" name="Grafinis elementas 5">
            <a:extLst>
              <a:ext uri="{FF2B5EF4-FFF2-40B4-BE49-F238E27FC236}">
                <a16:creationId xmlns:a16="http://schemas.microsoft.com/office/drawing/2014/main" id="{B8D9444E-09C2-4CDF-BF4E-2943CEEA8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2053" y="2275427"/>
            <a:ext cx="1556157" cy="549518"/>
          </a:xfrm>
          <a:prstGeom prst="rect">
            <a:avLst/>
          </a:prstGeom>
        </p:spPr>
      </p:pic>
      <p:grpSp>
        <p:nvGrpSpPr>
          <p:cNvPr id="23" name="Grupė 22">
            <a:extLst>
              <a:ext uri="{FF2B5EF4-FFF2-40B4-BE49-F238E27FC236}">
                <a16:creationId xmlns:a16="http://schemas.microsoft.com/office/drawing/2014/main" id="{6E46A87A-5184-402A-AA7D-75B30D6AA7FE}"/>
              </a:ext>
            </a:extLst>
          </p:cNvPr>
          <p:cNvGrpSpPr/>
          <p:nvPr/>
        </p:nvGrpSpPr>
        <p:grpSpPr>
          <a:xfrm>
            <a:off x="7643214" y="1816920"/>
            <a:ext cx="1198515" cy="777893"/>
            <a:chOff x="7643214" y="780425"/>
            <a:chExt cx="1198515" cy="7778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E999C-EB7D-4B75-93A2-1100B7C8AF20}"/>
                </a:ext>
              </a:extLst>
            </p:cNvPr>
            <p:cNvSpPr txBox="1"/>
            <p:nvPr/>
          </p:nvSpPr>
          <p:spPr>
            <a:xfrm>
              <a:off x="7643214" y="78042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lt-LT">
                  <a:solidFill>
                    <a:schemeClr val="bg1"/>
                  </a:solidFill>
                  <a:latin typeface="Quicksand" panose="020F0502020204030204" pitchFamily="2" charset="-70"/>
                </a:rPr>
                <a:t>RE1</a:t>
              </a:r>
            </a:p>
          </p:txBody>
        </p:sp>
        <p:pic>
          <p:nvPicPr>
            <p:cNvPr id="20" name="Grafinis elementas 19">
              <a:extLst>
                <a:ext uri="{FF2B5EF4-FFF2-40B4-BE49-F238E27FC236}">
                  <a16:creationId xmlns:a16="http://schemas.microsoft.com/office/drawing/2014/main" id="{E24FD12A-F1F6-4D67-95E9-58CCD4794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98851">
              <a:off x="8202375" y="805301"/>
              <a:ext cx="639354" cy="753017"/>
            </a:xfrm>
            <a:prstGeom prst="rect">
              <a:avLst/>
            </a:prstGeom>
          </p:spPr>
        </p:pic>
      </p:grpSp>
      <p:grpSp>
        <p:nvGrpSpPr>
          <p:cNvPr id="22" name="Grupė 21">
            <a:extLst>
              <a:ext uri="{FF2B5EF4-FFF2-40B4-BE49-F238E27FC236}">
                <a16:creationId xmlns:a16="http://schemas.microsoft.com/office/drawing/2014/main" id="{31B60A98-C4CD-4962-8C13-02F7B4164167}"/>
              </a:ext>
            </a:extLst>
          </p:cNvPr>
          <p:cNvGrpSpPr/>
          <p:nvPr/>
        </p:nvGrpSpPr>
        <p:grpSpPr>
          <a:xfrm>
            <a:off x="9742767" y="1816920"/>
            <a:ext cx="1246892" cy="765867"/>
            <a:chOff x="9742767" y="780425"/>
            <a:chExt cx="1246892" cy="7658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BCA2EB-D02B-402D-BE8A-F20251F497CD}"/>
                </a:ext>
              </a:extLst>
            </p:cNvPr>
            <p:cNvSpPr txBox="1"/>
            <p:nvPr/>
          </p:nvSpPr>
          <p:spPr>
            <a:xfrm>
              <a:off x="10388212" y="780425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lt-LT">
                  <a:solidFill>
                    <a:schemeClr val="bg1"/>
                  </a:solidFill>
                  <a:latin typeface="Quicksand" panose="020F0502020204030204" pitchFamily="2" charset="-70"/>
                </a:rPr>
                <a:t>RE2</a:t>
              </a:r>
            </a:p>
          </p:txBody>
        </p:sp>
        <p:pic>
          <p:nvPicPr>
            <p:cNvPr id="21" name="Grafinis elementas 20">
              <a:extLst>
                <a:ext uri="{FF2B5EF4-FFF2-40B4-BE49-F238E27FC236}">
                  <a16:creationId xmlns:a16="http://schemas.microsoft.com/office/drawing/2014/main" id="{352F606C-245E-4B86-AEB6-BDB0712E8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701149" flipH="1">
              <a:off x="9742767" y="793275"/>
              <a:ext cx="639354" cy="753017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7B2EB-7E1C-4158-A969-2D8AFC2E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53</a:t>
            </a:fld>
            <a:endParaRPr lang="en-GB"/>
          </a:p>
        </p:txBody>
      </p:sp>
      <p:pic>
        <p:nvPicPr>
          <p:cNvPr id="42" name="Graphic 5" descr="Arrow: Straight with solid fill">
            <a:extLst>
              <a:ext uri="{FF2B5EF4-FFF2-40B4-BE49-F238E27FC236}">
                <a16:creationId xmlns:a16="http://schemas.microsoft.com/office/drawing/2014/main" id="{3F613B30-AABD-9A40-9FF3-1486E53F6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8928190" y="3251063"/>
            <a:ext cx="772291" cy="77229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4484E83-E69E-FE49-B2C7-C3A5267B90E4}"/>
              </a:ext>
            </a:extLst>
          </p:cNvPr>
          <p:cNvSpPr txBox="1"/>
          <p:nvPr/>
        </p:nvSpPr>
        <p:spPr>
          <a:xfrm>
            <a:off x="6629492" y="827326"/>
            <a:ext cx="5202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dirty="0">
                <a:solidFill>
                  <a:schemeClr val="bg1"/>
                </a:solidFill>
                <a:latin typeface="+mj-lt"/>
              </a:rPr>
              <a:t>Tikslinis genas nukopijuojamas</a:t>
            </a:r>
          </a:p>
        </p:txBody>
      </p:sp>
      <p:pic>
        <p:nvPicPr>
          <p:cNvPr id="45" name="Grafinis elementas 22">
            <a:extLst>
              <a:ext uri="{FF2B5EF4-FFF2-40B4-BE49-F238E27FC236}">
                <a16:creationId xmlns:a16="http://schemas.microsoft.com/office/drawing/2014/main" id="{5C2B77FF-2478-8F45-B332-B178FB21F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163" y="4301771"/>
            <a:ext cx="1556157" cy="549518"/>
          </a:xfrm>
          <a:prstGeom prst="rect">
            <a:avLst/>
          </a:prstGeom>
        </p:spPr>
      </p:pic>
      <p:pic>
        <p:nvPicPr>
          <p:cNvPr id="46" name="Grafinis elementas 23">
            <a:extLst>
              <a:ext uri="{FF2B5EF4-FFF2-40B4-BE49-F238E27FC236}">
                <a16:creationId xmlns:a16="http://schemas.microsoft.com/office/drawing/2014/main" id="{E2DAE18F-2F79-8544-AF58-789DC3B2C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163" y="4299148"/>
            <a:ext cx="1556157" cy="549518"/>
          </a:xfrm>
          <a:prstGeom prst="rect">
            <a:avLst/>
          </a:prstGeom>
        </p:spPr>
      </p:pic>
      <p:pic>
        <p:nvPicPr>
          <p:cNvPr id="47" name="Grafinis elementas 24">
            <a:extLst>
              <a:ext uri="{FF2B5EF4-FFF2-40B4-BE49-F238E27FC236}">
                <a16:creationId xmlns:a16="http://schemas.microsoft.com/office/drawing/2014/main" id="{73C38E50-43D2-FF40-A1A4-4CBC52AF0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163" y="4299148"/>
            <a:ext cx="1556157" cy="549518"/>
          </a:xfrm>
          <a:prstGeom prst="rect">
            <a:avLst/>
          </a:prstGeom>
        </p:spPr>
      </p:pic>
      <p:pic>
        <p:nvPicPr>
          <p:cNvPr id="48" name="Grafinis elementas 13">
            <a:extLst>
              <a:ext uri="{FF2B5EF4-FFF2-40B4-BE49-F238E27FC236}">
                <a16:creationId xmlns:a16="http://schemas.microsoft.com/office/drawing/2014/main" id="{D1958B8C-7C71-D443-B967-E06DA6326F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2300" y="4299149"/>
            <a:ext cx="4439898" cy="5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60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nis elementas 9">
            <a:extLst>
              <a:ext uri="{FF2B5EF4-FFF2-40B4-BE49-F238E27FC236}">
                <a16:creationId xmlns:a16="http://schemas.microsoft.com/office/drawing/2014/main" id="{371E297A-31B8-40D9-BD7E-53EF1A464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8236" y="2084059"/>
            <a:ext cx="2983788" cy="822772"/>
          </a:xfrm>
          <a:prstGeom prst="rect">
            <a:avLst/>
          </a:prstGeom>
        </p:spPr>
      </p:pic>
      <p:pic>
        <p:nvPicPr>
          <p:cNvPr id="5" name="Turinio vietos rezervavimo ženklas 9">
            <a:extLst>
              <a:ext uri="{FF2B5EF4-FFF2-40B4-BE49-F238E27FC236}">
                <a16:creationId xmlns:a16="http://schemas.microsoft.com/office/drawing/2014/main" id="{A2B9D6A5-FD3A-4D21-A899-90961D71C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79" y="1400177"/>
            <a:ext cx="4842659" cy="467290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660D8-7260-4635-9F67-03149A87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54</a:t>
            </a:fld>
            <a:endParaRPr lang="en-GB"/>
          </a:p>
        </p:txBody>
      </p:sp>
      <p:pic>
        <p:nvPicPr>
          <p:cNvPr id="8" name="Graphic 5" descr="Arrow: Straight with solid fill">
            <a:extLst>
              <a:ext uri="{FF2B5EF4-FFF2-40B4-BE49-F238E27FC236}">
                <a16:creationId xmlns:a16="http://schemas.microsoft.com/office/drawing/2014/main" id="{9853690F-AEFC-584E-B5C6-45D213A23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6382841" y="2134540"/>
            <a:ext cx="772291" cy="7722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DCEBA5-7E82-AB45-AF24-0906164FF39C}"/>
              </a:ext>
            </a:extLst>
          </p:cNvPr>
          <p:cNvSpPr txBox="1"/>
          <p:nvPr/>
        </p:nvSpPr>
        <p:spPr>
          <a:xfrm>
            <a:off x="6629492" y="827326"/>
            <a:ext cx="5202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200" dirty="0">
                <a:solidFill>
                  <a:schemeClr val="bg1"/>
                </a:solidFill>
                <a:latin typeface="+mj-lt"/>
              </a:rPr>
              <a:t>Tikslinis genas nukopijuojamas</a:t>
            </a:r>
          </a:p>
        </p:txBody>
      </p:sp>
    </p:spTree>
    <p:extLst>
      <p:ext uri="{BB962C8B-B14F-4D97-AF65-F5344CB8AC3E}">
        <p14:creationId xmlns:p14="http://schemas.microsoft.com/office/powerpoint/2010/main" val="1384988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veikslėlis 19">
            <a:extLst>
              <a:ext uri="{FF2B5EF4-FFF2-40B4-BE49-F238E27FC236}">
                <a16:creationId xmlns:a16="http://schemas.microsoft.com/office/drawing/2014/main" id="{D4EF1DA8-5826-4A7B-97FC-6ACC4C8C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90" y="1279178"/>
            <a:ext cx="4861932" cy="47995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964F4-2897-4D7C-BE61-0C7597F8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55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335A8-013E-4D46-8F7E-B0140DBB2804}"/>
              </a:ext>
            </a:extLst>
          </p:cNvPr>
          <p:cNvSpPr txBox="1"/>
          <p:nvPr/>
        </p:nvSpPr>
        <p:spPr>
          <a:xfrm>
            <a:off x="3640776" y="456146"/>
            <a:ext cx="491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3600" dirty="0">
                <a:solidFill>
                  <a:schemeClr val="bg1"/>
                </a:solidFill>
                <a:latin typeface="+mj-lt"/>
              </a:rPr>
              <a:t>Tikslinis genas </a:t>
            </a:r>
            <a:r>
              <a:rPr lang="lt-LT" sz="3600" dirty="0" err="1">
                <a:solidFill>
                  <a:schemeClr val="bg1"/>
                </a:solidFill>
                <a:latin typeface="+mj-lt"/>
              </a:rPr>
              <a:t>plazmidėje</a:t>
            </a:r>
            <a:endParaRPr lang="lt-LT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1611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veikslėlis 16" descr="Paveikslėlis, kuriame yra žinutė&#10;&#10;Automatiškai sugeneruotas aprašymas">
            <a:extLst>
              <a:ext uri="{FF2B5EF4-FFF2-40B4-BE49-F238E27FC236}">
                <a16:creationId xmlns:a16="http://schemas.microsoft.com/office/drawing/2014/main" id="{FFAD6900-E7AD-4A6B-83CF-E062AD3C6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8" y="1421843"/>
            <a:ext cx="10227519" cy="40143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BF152-E0B5-452C-9412-05AC8554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56</a:t>
            </a:fld>
            <a:endParaRPr lang="en-GB"/>
          </a:p>
        </p:txBody>
      </p:sp>
      <p:pic>
        <p:nvPicPr>
          <p:cNvPr id="5" name="Graphic 5" descr="Arrow: Straight with solid fill">
            <a:extLst>
              <a:ext uri="{FF2B5EF4-FFF2-40B4-BE49-F238E27FC236}">
                <a16:creationId xmlns:a16="http://schemas.microsoft.com/office/drawing/2014/main" id="{DC1B34ED-45A5-3B4A-B798-B1A6117F5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623751" flipH="1">
            <a:off x="10348238" y="1470471"/>
            <a:ext cx="1474504" cy="1474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C3AF2-0B22-584F-8005-B2809E7B0577}"/>
              </a:ext>
            </a:extLst>
          </p:cNvPr>
          <p:cNvSpPr txBox="1"/>
          <p:nvPr/>
        </p:nvSpPr>
        <p:spPr>
          <a:xfrm>
            <a:off x="924187" y="1098677"/>
            <a:ext cx="8205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4000" dirty="0" err="1">
                <a:solidFill>
                  <a:schemeClr val="bg1"/>
                </a:solidFill>
                <a:latin typeface="+mj-lt"/>
              </a:rPr>
              <a:t>Plazmidė</a:t>
            </a:r>
            <a:r>
              <a:rPr lang="lt-LT" sz="4000" dirty="0">
                <a:solidFill>
                  <a:schemeClr val="bg1"/>
                </a:solidFill>
                <a:latin typeface="+mj-lt"/>
              </a:rPr>
              <a:t> įterpta į bakteriją</a:t>
            </a:r>
          </a:p>
        </p:txBody>
      </p:sp>
    </p:spTree>
    <p:extLst>
      <p:ext uri="{BB962C8B-B14F-4D97-AF65-F5344CB8AC3E}">
        <p14:creationId xmlns:p14="http://schemas.microsoft.com/office/powerpoint/2010/main" val="3971907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veikslėlis 16" descr="Paveikslėlis, kuriame yra žinutė&#10;&#10;Automatiškai sugeneruotas aprašymas">
            <a:extLst>
              <a:ext uri="{FF2B5EF4-FFF2-40B4-BE49-F238E27FC236}">
                <a16:creationId xmlns:a16="http://schemas.microsoft.com/office/drawing/2014/main" id="{FFAD6900-E7AD-4A6B-83CF-E062AD3C6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1" b="50000"/>
          <a:stretch/>
        </p:blipFill>
        <p:spPr>
          <a:xfrm>
            <a:off x="-1" y="239967"/>
            <a:ext cx="9587346" cy="66180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BF152-E0B5-452C-9412-05AC8554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57</a:t>
            </a:fld>
            <a:endParaRPr lang="en-GB"/>
          </a:p>
        </p:txBody>
      </p:sp>
      <p:pic>
        <p:nvPicPr>
          <p:cNvPr id="6" name="Graphic 12" descr="Back with solid fill">
            <a:extLst>
              <a:ext uri="{FF2B5EF4-FFF2-40B4-BE49-F238E27FC236}">
                <a16:creationId xmlns:a16="http://schemas.microsoft.com/office/drawing/2014/main" id="{4115B8DA-55A1-C346-896D-68210529C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274570">
            <a:off x="7805980" y="1318568"/>
            <a:ext cx="3562732" cy="356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54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CC1A0-6857-CF46-88A9-BA55CBFF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58</a:t>
            </a:fld>
            <a:endParaRPr lang="lt-LT"/>
          </a:p>
        </p:txBody>
      </p:sp>
      <p:pic>
        <p:nvPicPr>
          <p:cNvPr id="5" name="Paveikslėlis 16" descr="Paveikslėlis, kuriame yra žinutė&#10;&#10;Automatiškai sugeneruotas aprašymas">
            <a:extLst>
              <a:ext uri="{FF2B5EF4-FFF2-40B4-BE49-F238E27FC236}">
                <a16:creationId xmlns:a16="http://schemas.microsoft.com/office/drawing/2014/main" id="{0690750D-A589-5240-B3E3-76CE9F1C0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1880">
            <a:off x="-959632" y="2408202"/>
            <a:ext cx="5638290" cy="2213036"/>
          </a:xfrm>
          <a:prstGeom prst="rect">
            <a:avLst/>
          </a:prstGeom>
        </p:spPr>
      </p:pic>
      <p:pic>
        <p:nvPicPr>
          <p:cNvPr id="6" name="Graphic 5" descr="Arrow: Straight with solid fill">
            <a:extLst>
              <a:ext uri="{FF2B5EF4-FFF2-40B4-BE49-F238E27FC236}">
                <a16:creationId xmlns:a16="http://schemas.microsoft.com/office/drawing/2014/main" id="{D3F9E9C3-5377-534A-B48B-379A11978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358944" y="2550647"/>
            <a:ext cx="1356805" cy="135680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A9A5BE6-6A91-7846-AEC5-4BCBE8D0B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73" y="2246958"/>
            <a:ext cx="2285254" cy="1963241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C15305-E0E1-584F-BE30-733D64C42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207" y="1446721"/>
            <a:ext cx="1879019" cy="3313906"/>
          </a:xfrm>
          <a:prstGeom prst="rect">
            <a:avLst/>
          </a:prstGeom>
        </p:spPr>
      </p:pic>
      <p:pic>
        <p:nvPicPr>
          <p:cNvPr id="10" name="Graphic 9" descr="Arrow: Straight with solid fill">
            <a:extLst>
              <a:ext uri="{FF2B5EF4-FFF2-40B4-BE49-F238E27FC236}">
                <a16:creationId xmlns:a16="http://schemas.microsoft.com/office/drawing/2014/main" id="{1B7A2869-B963-BE4F-A53D-BB105507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476251" y="2550647"/>
            <a:ext cx="1356805" cy="13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09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CA44462-D8A0-E74D-84D0-4374E8C44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81" y="91281"/>
            <a:ext cx="6675437" cy="6675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EF9F8-D4D5-4786-AA7A-8A15217E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59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0519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0DF68-F524-3C40-9301-A244AEE6C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8" t="-40099" r="16010"/>
          <a:stretch/>
        </p:blipFill>
        <p:spPr>
          <a:xfrm>
            <a:off x="-1015572" y="1356688"/>
            <a:ext cx="15379700" cy="2894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8D433-3B27-441E-B957-EB3434F7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6</a:t>
            </a:fld>
            <a:endParaRPr lang="lt-L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7AD97-C6CA-4F36-9574-8B2677D5C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0" b="15827"/>
          <a:stretch/>
        </p:blipFill>
        <p:spPr>
          <a:xfrm>
            <a:off x="-467505" y="481192"/>
            <a:ext cx="8740935" cy="102118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77532938-3B6A-4A35-8C8E-647A173999BA}"/>
              </a:ext>
            </a:extLst>
          </p:cNvPr>
          <p:cNvGrpSpPr/>
          <p:nvPr/>
        </p:nvGrpSpPr>
        <p:grpSpPr>
          <a:xfrm>
            <a:off x="2681809" y="3877255"/>
            <a:ext cx="8766106" cy="2479095"/>
            <a:chOff x="-9540258" y="1162505"/>
            <a:chExt cx="14673888" cy="4532165"/>
          </a:xfrm>
        </p:grpSpPr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18A1CDF4-7FDD-43A8-BAE0-E5F7A20D0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024" y="1355629"/>
              <a:ext cx="4044601" cy="295373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F47D4BF-4F7A-4D84-91A5-2E27FE4516A8}"/>
                </a:ext>
              </a:extLst>
            </p:cNvPr>
            <p:cNvGrpSpPr/>
            <p:nvPr/>
          </p:nvGrpSpPr>
          <p:grpSpPr>
            <a:xfrm>
              <a:off x="-9540258" y="1162505"/>
              <a:ext cx="14673888" cy="3557101"/>
              <a:chOff x="-9540258" y="1162505"/>
              <a:chExt cx="14673888" cy="3557101"/>
            </a:xfrm>
          </p:grpSpPr>
          <p:pic>
            <p:nvPicPr>
              <p:cNvPr id="36" name="Picture 35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C68BCDCE-3CDC-44FB-8985-93A6D2B35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540258" y="4229219"/>
                <a:ext cx="14673888" cy="490387"/>
              </a:xfrm>
              <a:prstGeom prst="rect">
                <a:avLst/>
              </a:prstGeom>
            </p:spPr>
          </p:pic>
          <p:pic>
            <p:nvPicPr>
              <p:cNvPr id="37" name="Picture 36" descr="Icon&#10;&#10;Description automatically generated">
                <a:extLst>
                  <a:ext uri="{FF2B5EF4-FFF2-40B4-BE49-F238E27FC236}">
                    <a16:creationId xmlns:a16="http://schemas.microsoft.com/office/drawing/2014/main" id="{64C10229-A479-4B6D-B627-B986DC140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5396" y="1959788"/>
                <a:ext cx="1142010" cy="2323400"/>
              </a:xfrm>
              <a:prstGeom prst="rect">
                <a:avLst/>
              </a:prstGeom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7D986B2-2B2D-44C4-8316-75D1533038E1}"/>
                  </a:ext>
                </a:extLst>
              </p:cNvPr>
              <p:cNvGrpSpPr/>
              <p:nvPr/>
            </p:nvGrpSpPr>
            <p:grpSpPr>
              <a:xfrm>
                <a:off x="3369269" y="1162505"/>
                <a:ext cx="1482745" cy="3116453"/>
                <a:chOff x="3369269" y="1162505"/>
                <a:chExt cx="1482745" cy="3116453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726175E3-DEB9-4F97-98FC-25A118CC7B51}"/>
                    </a:ext>
                  </a:extLst>
                </p:cNvPr>
                <p:cNvSpPr/>
                <p:nvPr/>
              </p:nvSpPr>
              <p:spPr>
                <a:xfrm>
                  <a:off x="4166214" y="1162505"/>
                  <a:ext cx="685800" cy="685800"/>
                </a:xfrm>
                <a:prstGeom prst="ellipse">
                  <a:avLst/>
                </a:prstGeom>
                <a:solidFill>
                  <a:srgbClr val="1B8489"/>
                </a:solidFill>
                <a:ln>
                  <a:solidFill>
                    <a:srgbClr val="1B848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D591E1D-7C1D-400A-9640-E264495CD25F}"/>
                    </a:ext>
                  </a:extLst>
                </p:cNvPr>
                <p:cNvGrpSpPr/>
                <p:nvPr/>
              </p:nvGrpSpPr>
              <p:grpSpPr>
                <a:xfrm>
                  <a:off x="3369269" y="1537270"/>
                  <a:ext cx="1142010" cy="2741688"/>
                  <a:chOff x="7191377" y="889000"/>
                  <a:chExt cx="1142010" cy="2741688"/>
                </a:xfrm>
              </p:grpSpPr>
              <p:pic>
                <p:nvPicPr>
                  <p:cNvPr id="41" name="Picture 40" descr="Icon&#10;&#10;Description automatically generated">
                    <a:extLst>
                      <a:ext uri="{FF2B5EF4-FFF2-40B4-BE49-F238E27FC236}">
                        <a16:creationId xmlns:a16="http://schemas.microsoft.com/office/drawing/2014/main" id="{54B25E5E-67C0-43AC-9620-0F7E47B95D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91377" y="1307288"/>
                    <a:ext cx="1142010" cy="2323400"/>
                  </a:xfrm>
                  <a:prstGeom prst="rect">
                    <a:avLst/>
                  </a:prstGeom>
                </p:spPr>
              </p:pic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68DB0DC1-7A0E-4295-9E48-52161F66D3A0}"/>
                      </a:ext>
                    </a:extLst>
                  </p:cNvPr>
                  <p:cNvSpPr/>
                  <p:nvPr/>
                </p:nvSpPr>
                <p:spPr>
                  <a:xfrm>
                    <a:off x="7588250" y="889000"/>
                    <a:ext cx="685800" cy="685800"/>
                  </a:xfrm>
                  <a:prstGeom prst="ellipse">
                    <a:avLst/>
                  </a:prstGeom>
                  <a:solidFill>
                    <a:srgbClr val="7BEE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LT"/>
                  </a:p>
                </p:txBody>
              </p:sp>
            </p:grpSp>
          </p:grpSp>
        </p:grpSp>
        <p:pic>
          <p:nvPicPr>
            <p:cNvPr id="45" name="Content Placeholder 5" descr="Background pattern&#10;&#10;Description automatically generated">
              <a:extLst>
                <a:ext uri="{FF2B5EF4-FFF2-40B4-BE49-F238E27FC236}">
                  <a16:creationId xmlns:a16="http://schemas.microsoft.com/office/drawing/2014/main" id="{89C937B6-D7D3-4F06-96CA-F7067F743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025" y="4641737"/>
              <a:ext cx="4044600" cy="1052933"/>
            </a:xfrm>
            <a:prstGeom prst="rect">
              <a:avLst/>
            </a:prstGeom>
          </p:spPr>
        </p:pic>
      </p:grpSp>
      <p:pic>
        <p:nvPicPr>
          <p:cNvPr id="52" name="Graphic 12" descr="Back with solid fill">
            <a:extLst>
              <a:ext uri="{FF2B5EF4-FFF2-40B4-BE49-F238E27FC236}">
                <a16:creationId xmlns:a16="http://schemas.microsoft.com/office/drawing/2014/main" id="{1CEC17C5-3F28-43B2-BDCA-832F2F460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40000" flipV="1">
            <a:off x="956652" y="1305584"/>
            <a:ext cx="992488" cy="992488"/>
          </a:xfrm>
          <a:prstGeom prst="rect">
            <a:avLst/>
          </a:prstGeom>
        </p:spPr>
      </p:pic>
      <p:pic>
        <p:nvPicPr>
          <p:cNvPr id="20" name="Graphic 12" descr="Back with solid fill">
            <a:extLst>
              <a:ext uri="{FF2B5EF4-FFF2-40B4-BE49-F238E27FC236}">
                <a16:creationId xmlns:a16="http://schemas.microsoft.com/office/drawing/2014/main" id="{C68E8224-B7E3-A344-83B1-6CB106662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40000" flipV="1">
            <a:off x="3406719" y="4412376"/>
            <a:ext cx="992488" cy="992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BF3B00-2EC4-8740-86F1-61D7F4019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0" b="15827"/>
          <a:stretch/>
        </p:blipFill>
        <p:spPr>
          <a:xfrm>
            <a:off x="8186419" y="481192"/>
            <a:ext cx="8740935" cy="10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45172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veikslėlis 3">
            <a:extLst>
              <a:ext uri="{FF2B5EF4-FFF2-40B4-BE49-F238E27FC236}">
                <a16:creationId xmlns:a16="http://schemas.microsoft.com/office/drawing/2014/main" id="{C368EC3D-F2DA-CA42-A1C2-04DDF17E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15748B-4B86-4263-A69B-ED4F9B6EAFBF}"/>
              </a:ext>
            </a:extLst>
          </p:cNvPr>
          <p:cNvSpPr txBox="1"/>
          <p:nvPr/>
        </p:nvSpPr>
        <p:spPr>
          <a:xfrm>
            <a:off x="2535245" y="2274838"/>
            <a:ext cx="7121509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lt-LT" sz="7200" b="1" dirty="0">
                <a:solidFill>
                  <a:srgbClr val="FCCEC0"/>
                </a:solidFill>
              </a:rPr>
              <a:t>Ačiū už Jūsų dėmesį!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7A5D6B-CE1E-4A4E-83F1-922CEE85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336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D342DB54-6568-4841-9B24-5BE9F1B58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285" y="-92499"/>
            <a:ext cx="12518570" cy="70429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73566-133B-4CEE-8D6D-3840A70BE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261" y="2615542"/>
            <a:ext cx="4565822" cy="20416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3600" b="1" dirty="0">
                <a:solidFill>
                  <a:schemeClr val="bg1"/>
                </a:solidFill>
                <a:cs typeface="Calibri"/>
              </a:rPr>
              <a:t>Vilnius-Lithuania </a:t>
            </a:r>
            <a:r>
              <a:rPr lang="en-GB" sz="3600" b="1" dirty="0" err="1">
                <a:solidFill>
                  <a:schemeClr val="bg1"/>
                </a:solidFill>
                <a:cs typeface="Calibri"/>
              </a:rPr>
              <a:t>iGEM</a:t>
            </a:r>
            <a:endParaRPr lang="en-GB" sz="3600" b="1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GB" sz="3600" b="1" dirty="0">
                <a:solidFill>
                  <a:schemeClr val="bg1"/>
                </a:solidFill>
                <a:cs typeface="Calibri"/>
              </a:rPr>
              <a:t>+37062311825</a:t>
            </a:r>
          </a:p>
          <a:p>
            <a:pPr marL="0" indent="0">
              <a:buNone/>
            </a:pPr>
            <a:r>
              <a:rPr lang="en-GB" sz="3600" b="1" dirty="0" err="1">
                <a:solidFill>
                  <a:schemeClr val="bg1"/>
                </a:solidFill>
                <a:cs typeface="Calibri"/>
              </a:rPr>
              <a:t>info@vilniusigem.lt</a:t>
            </a:r>
            <a:endParaRPr lang="en-GB" sz="3600" b="1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GB" sz="3600" b="1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8CC57-53E2-4464-9630-C260C451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61</a:t>
            </a:fld>
            <a:endParaRPr lang="lt-LT"/>
          </a:p>
        </p:txBody>
      </p:sp>
      <p:pic>
        <p:nvPicPr>
          <p:cNvPr id="10" name="Paveikslėlis 5">
            <a:extLst>
              <a:ext uri="{FF2B5EF4-FFF2-40B4-BE49-F238E27FC236}">
                <a16:creationId xmlns:a16="http://schemas.microsoft.com/office/drawing/2014/main" id="{B28E4E45-4B6C-6F49-BF97-BA76DA2BE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244" y="2615542"/>
            <a:ext cx="3015858" cy="204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1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D9BA-5245-49AD-9A12-00194CAF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7</a:t>
            </a:fld>
            <a:endParaRPr lang="lt-LT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48C9B53-D030-EC41-92E6-58872E5F7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98" y="1236124"/>
            <a:ext cx="1972998" cy="133219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7A866FC-D61E-094E-A0AC-67795E463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4" y="1370154"/>
            <a:ext cx="2477589" cy="1009388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6A7A2548-DAB9-314D-8114-ECD1D7F50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2" y="1174506"/>
            <a:ext cx="1992086" cy="1400685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FE1C5789-418D-4B4B-8A5A-1124CC236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08" y="1165399"/>
            <a:ext cx="1529692" cy="152969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F889A7D-116E-8943-80DA-B618F4EAE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294049" y="4295292"/>
            <a:ext cx="2749461" cy="683568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70CF3844-4856-0F4F-8A54-CC02D73B9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6439098" y="4299090"/>
            <a:ext cx="2741866" cy="683568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7AEEEBB-8ECE-3349-84DE-EA1AF1F954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535567" y="4295292"/>
            <a:ext cx="2749461" cy="683568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74D2CFD-5E4F-9249-8821-1AFA77C93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13" y="3744200"/>
            <a:ext cx="1896187" cy="1628997"/>
          </a:xfrm>
          <a:prstGeom prst="rect">
            <a:avLst/>
          </a:prstGeom>
        </p:spPr>
      </p:pic>
      <p:pic>
        <p:nvPicPr>
          <p:cNvPr id="22" name="Graphic 5" descr="Arrow: Straight with solid fill">
            <a:extLst>
              <a:ext uri="{FF2B5EF4-FFF2-40B4-BE49-F238E27FC236}">
                <a16:creationId xmlns:a16="http://schemas.microsoft.com/office/drawing/2014/main" id="{BA1603AC-F28B-EE47-B7A7-E92A0E7FA7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2993296" y="1617523"/>
            <a:ext cx="680605" cy="680605"/>
          </a:xfrm>
          <a:prstGeom prst="rect">
            <a:avLst/>
          </a:prstGeom>
        </p:spPr>
      </p:pic>
      <p:pic>
        <p:nvPicPr>
          <p:cNvPr id="23" name="Graphic 5" descr="Arrow: Straight with solid fill">
            <a:extLst>
              <a:ext uri="{FF2B5EF4-FFF2-40B4-BE49-F238E27FC236}">
                <a16:creationId xmlns:a16="http://schemas.microsoft.com/office/drawing/2014/main" id="{5A3C1821-1C8F-ED46-948A-5279798BD6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6193406" y="1617049"/>
            <a:ext cx="680605" cy="680605"/>
          </a:xfrm>
          <a:prstGeom prst="rect">
            <a:avLst/>
          </a:prstGeom>
        </p:spPr>
      </p:pic>
      <p:pic>
        <p:nvPicPr>
          <p:cNvPr id="24" name="Graphic 5" descr="Arrow: Straight with solid fill">
            <a:extLst>
              <a:ext uri="{FF2B5EF4-FFF2-40B4-BE49-F238E27FC236}">
                <a16:creationId xmlns:a16="http://schemas.microsoft.com/office/drawing/2014/main" id="{49C147C6-C3AF-0348-8C31-0228E33E35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8667489" y="1572605"/>
            <a:ext cx="680605" cy="680605"/>
          </a:xfrm>
          <a:prstGeom prst="rect">
            <a:avLst/>
          </a:prstGeom>
        </p:spPr>
      </p:pic>
      <p:pic>
        <p:nvPicPr>
          <p:cNvPr id="25" name="Graphic 5" descr="Arrow: Straight with solid fill">
            <a:extLst>
              <a:ext uri="{FF2B5EF4-FFF2-40B4-BE49-F238E27FC236}">
                <a16:creationId xmlns:a16="http://schemas.microsoft.com/office/drawing/2014/main" id="{1AA2F672-D39E-854B-BA8B-00F4378189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2998209" y="4185177"/>
            <a:ext cx="680605" cy="680605"/>
          </a:xfrm>
          <a:prstGeom prst="rect">
            <a:avLst/>
          </a:prstGeom>
        </p:spPr>
      </p:pic>
      <p:pic>
        <p:nvPicPr>
          <p:cNvPr id="26" name="Graphic 5" descr="Arrow: Straight with solid fill">
            <a:extLst>
              <a:ext uri="{FF2B5EF4-FFF2-40B4-BE49-F238E27FC236}">
                <a16:creationId xmlns:a16="http://schemas.microsoft.com/office/drawing/2014/main" id="{597C3A23-5B5A-644C-8654-09736298AB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5767534" y="4289680"/>
            <a:ext cx="680605" cy="680605"/>
          </a:xfrm>
          <a:prstGeom prst="rect">
            <a:avLst/>
          </a:prstGeom>
        </p:spPr>
      </p:pic>
      <p:pic>
        <p:nvPicPr>
          <p:cNvPr id="27" name="Graphic 5" descr="Arrow: Straight with solid fill">
            <a:extLst>
              <a:ext uri="{FF2B5EF4-FFF2-40B4-BE49-F238E27FC236}">
                <a16:creationId xmlns:a16="http://schemas.microsoft.com/office/drawing/2014/main" id="{0F60ABE4-525F-D44E-A94A-B486F11EE4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8536860" y="4276617"/>
            <a:ext cx="680605" cy="68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3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662C-CA99-4B08-A670-AEF05760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62" y="361934"/>
            <a:ext cx="11010876" cy="1336146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 err="1">
                <a:solidFill>
                  <a:srgbClr val="FCCEC0"/>
                </a:solidFill>
                <a:latin typeface="+mn-lt"/>
                <a:cs typeface="Calibri Light"/>
              </a:rPr>
              <a:t>Baltymai</a:t>
            </a:r>
            <a:r>
              <a:rPr lang="en-GB" sz="3600" b="1" dirty="0">
                <a:solidFill>
                  <a:srgbClr val="FCCEC0"/>
                </a:solidFill>
                <a:latin typeface="+mn-lt"/>
                <a:cs typeface="Calibri Light"/>
              </a:rPr>
              <a:t> - </a:t>
            </a:r>
            <a:r>
              <a:rPr lang="en-GB" sz="3600" b="1" dirty="0" err="1">
                <a:solidFill>
                  <a:srgbClr val="FCCEC0"/>
                </a:solidFill>
                <a:latin typeface="+mn-lt"/>
                <a:cs typeface="Calibri Light"/>
              </a:rPr>
              <a:t>struktūrinis</a:t>
            </a:r>
            <a:r>
              <a:rPr lang="en-GB" sz="3600" b="1" dirty="0">
                <a:solidFill>
                  <a:srgbClr val="FCCEC0"/>
                </a:solidFill>
                <a:latin typeface="+mn-lt"/>
                <a:cs typeface="Calibri Light"/>
              </a:rPr>
              <a:t> </a:t>
            </a:r>
            <a:r>
              <a:rPr lang="en-GB" sz="3600" b="1" dirty="0" err="1">
                <a:solidFill>
                  <a:srgbClr val="FCCEC0"/>
                </a:solidFill>
                <a:latin typeface="+mn-lt"/>
                <a:cs typeface="Calibri Light"/>
              </a:rPr>
              <a:t>ir</a:t>
            </a:r>
            <a:r>
              <a:rPr lang="en-GB" sz="3600" b="1" dirty="0">
                <a:solidFill>
                  <a:srgbClr val="FCCEC0"/>
                </a:solidFill>
                <a:latin typeface="+mn-lt"/>
                <a:cs typeface="Calibri Light"/>
              </a:rPr>
              <a:t> </a:t>
            </a:r>
            <a:r>
              <a:rPr lang="en-GB" sz="3600" b="1" dirty="0" err="1">
                <a:solidFill>
                  <a:srgbClr val="FCCEC0"/>
                </a:solidFill>
                <a:latin typeface="+mn-lt"/>
                <a:cs typeface="Calibri Light"/>
              </a:rPr>
              <a:t>funkcinis</a:t>
            </a:r>
            <a:r>
              <a:rPr lang="en-GB" sz="3600" b="1" dirty="0">
                <a:solidFill>
                  <a:srgbClr val="FCCEC0"/>
                </a:solidFill>
                <a:latin typeface="+mn-lt"/>
                <a:cs typeface="Calibri Light"/>
              </a:rPr>
              <a:t> </a:t>
            </a:r>
            <a:r>
              <a:rPr lang="en-GB" sz="3600" b="1" dirty="0" err="1">
                <a:solidFill>
                  <a:srgbClr val="FCCEC0"/>
                </a:solidFill>
                <a:latin typeface="+mn-lt"/>
                <a:cs typeface="Calibri Light"/>
              </a:rPr>
              <a:t>gyvybės</a:t>
            </a:r>
            <a:r>
              <a:rPr lang="en-GB" sz="3600" b="1" dirty="0">
                <a:solidFill>
                  <a:srgbClr val="FCCEC0"/>
                </a:solidFill>
                <a:latin typeface="+mn-lt"/>
                <a:cs typeface="Calibri Light"/>
              </a:rPr>
              <a:t> </a:t>
            </a:r>
            <a:r>
              <a:rPr lang="en-GB" sz="3600" b="1" dirty="0" err="1">
                <a:solidFill>
                  <a:srgbClr val="FCCEC0"/>
                </a:solidFill>
                <a:latin typeface="+mn-lt"/>
                <a:cs typeface="Calibri Light"/>
              </a:rPr>
              <a:t>pagrindas</a:t>
            </a:r>
            <a:r>
              <a:rPr lang="en-GB" sz="3600" b="1" dirty="0">
                <a:solidFill>
                  <a:srgbClr val="FCCEC0"/>
                </a:solidFill>
                <a:latin typeface="+mn-lt"/>
                <a:cs typeface="Calibri Light"/>
              </a:rPr>
              <a:t> </a:t>
            </a:r>
            <a:endParaRPr lang="en-US" sz="3600" b="1" dirty="0">
              <a:latin typeface="+mn-lt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A11B-08BF-48A0-93AD-2E77EE62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2090" y="1674112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dirty="0" err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Hormonai</a:t>
            </a:r>
            <a:endParaRPr lang="en-GB" sz="3200" dirty="0">
              <a:solidFill>
                <a:schemeClr val="bg1"/>
              </a:solidFill>
              <a:latin typeface="+mj-lt"/>
              <a:ea typeface="+mn-lt"/>
              <a:cs typeface="+mn-lt"/>
            </a:endParaRPr>
          </a:p>
          <a:p>
            <a:r>
              <a:rPr lang="en-GB" sz="3200" dirty="0" err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Fermentai</a:t>
            </a:r>
            <a:endParaRPr lang="en-GB" sz="3200" dirty="0">
              <a:solidFill>
                <a:schemeClr val="bg1"/>
              </a:solidFill>
              <a:latin typeface="+mj-lt"/>
              <a:ea typeface="+mn-lt"/>
              <a:cs typeface="+mn-lt"/>
            </a:endParaRPr>
          </a:p>
          <a:p>
            <a:r>
              <a:rPr lang="en-GB" sz="3200" dirty="0" err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Statybinės</a:t>
            </a:r>
            <a:r>
              <a:rPr lang="en-GB" sz="3200" dirty="0">
                <a:solidFill>
                  <a:schemeClr val="bg1"/>
                </a:solidFill>
                <a:latin typeface="+mj-lt"/>
                <a:ea typeface="+mn-lt"/>
                <a:cs typeface="+mn-lt"/>
              </a:rPr>
              <a:t> </a:t>
            </a:r>
            <a:r>
              <a:rPr lang="en-GB" sz="3200" dirty="0" err="1">
                <a:solidFill>
                  <a:schemeClr val="bg1"/>
                </a:solidFill>
                <a:latin typeface="+mj-lt"/>
                <a:ea typeface="+mn-lt"/>
                <a:cs typeface="+mn-lt"/>
              </a:rPr>
              <a:t>medžiagos</a:t>
            </a:r>
            <a:endParaRPr lang="en-US" sz="3200" dirty="0">
              <a:solidFill>
                <a:schemeClr val="bg1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en-GB" sz="320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1600E-6C6D-4386-A909-97CA4CBB4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0274" y="1693677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dirty="0" err="1">
                <a:solidFill>
                  <a:schemeClr val="bg1"/>
                </a:solidFill>
                <a:latin typeface="+mj-lt"/>
                <a:cs typeface="Calibri"/>
              </a:rPr>
              <a:t>Pernešėjai</a:t>
            </a:r>
            <a:endParaRPr lang="en-US" sz="3200" dirty="0">
              <a:solidFill>
                <a:schemeClr val="bg1"/>
              </a:solidFill>
              <a:latin typeface="+mj-lt"/>
              <a:ea typeface="+mn-lt"/>
              <a:cs typeface="+mn-lt"/>
            </a:endParaRPr>
          </a:p>
          <a:p>
            <a:r>
              <a:rPr lang="en-GB" sz="3200" dirty="0" err="1">
                <a:solidFill>
                  <a:schemeClr val="bg1"/>
                </a:solidFill>
                <a:latin typeface="+mj-lt"/>
                <a:cs typeface="Calibri"/>
              </a:rPr>
              <a:t>Antikūniai</a:t>
            </a:r>
            <a:endParaRPr lang="en-US" sz="3200" dirty="0">
              <a:solidFill>
                <a:schemeClr val="bg1"/>
              </a:solidFill>
              <a:latin typeface="+mj-lt"/>
              <a:ea typeface="+mn-lt"/>
              <a:cs typeface="+mn-lt"/>
            </a:endParaRPr>
          </a:p>
          <a:p>
            <a:r>
              <a:rPr lang="en-GB" sz="3200" dirty="0">
                <a:solidFill>
                  <a:schemeClr val="bg1"/>
                </a:solidFill>
                <a:latin typeface="+mj-lt"/>
                <a:cs typeface="Calibri"/>
              </a:rPr>
              <a:t>...</a:t>
            </a:r>
          </a:p>
          <a:p>
            <a:endParaRPr lang="en-US" sz="320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4912E-8774-429E-AC43-3D7A55F3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8</a:t>
            </a:fld>
            <a:endParaRPr lang="lt-L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810F51-8B1C-495D-9395-654926CD9C0B}"/>
              </a:ext>
            </a:extLst>
          </p:cNvPr>
          <p:cNvGrpSpPr/>
          <p:nvPr/>
        </p:nvGrpSpPr>
        <p:grpSpPr>
          <a:xfrm>
            <a:off x="810908" y="3816181"/>
            <a:ext cx="4748048" cy="2195234"/>
            <a:chOff x="1550531" y="355200"/>
            <a:chExt cx="8884450" cy="44239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421FAF-958F-47AE-B218-0FB528266627}"/>
                </a:ext>
              </a:extLst>
            </p:cNvPr>
            <p:cNvGrpSpPr/>
            <p:nvPr/>
          </p:nvGrpSpPr>
          <p:grpSpPr>
            <a:xfrm>
              <a:off x="1550531" y="2078898"/>
              <a:ext cx="8884450" cy="2700208"/>
              <a:chOff x="2877143" y="2432231"/>
              <a:chExt cx="4861382" cy="1477496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730E3E-478F-468C-9F9C-2C46C7A463CE}"/>
                  </a:ext>
                </a:extLst>
              </p:cNvPr>
              <p:cNvSpPr/>
              <p:nvPr/>
            </p:nvSpPr>
            <p:spPr>
              <a:xfrm>
                <a:off x="7052725" y="2634335"/>
                <a:ext cx="685800" cy="685800"/>
              </a:xfrm>
              <a:prstGeom prst="ellipse">
                <a:avLst/>
              </a:prstGeom>
              <a:solidFill>
                <a:srgbClr val="EF9F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2000" b="1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8B07985-D1C7-4D85-BFB8-4169873D6B06}"/>
                  </a:ext>
                </a:extLst>
              </p:cNvPr>
              <p:cNvSpPr/>
              <p:nvPr/>
            </p:nvSpPr>
            <p:spPr>
              <a:xfrm>
                <a:off x="6582048" y="2931180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2000" b="1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E4C7C67-6FBB-49D7-BC20-3EC6C6742B4F}"/>
                  </a:ext>
                </a:extLst>
              </p:cNvPr>
              <p:cNvSpPr/>
              <p:nvPr/>
            </p:nvSpPr>
            <p:spPr>
              <a:xfrm>
                <a:off x="6076027" y="2783200"/>
                <a:ext cx="685800" cy="685800"/>
              </a:xfrm>
              <a:prstGeom prst="ellipse">
                <a:avLst/>
              </a:prstGeom>
              <a:solidFill>
                <a:srgbClr val="1B8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2000" b="1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8D2EFA-905B-43E7-A8FF-314FFFF626DF}"/>
                  </a:ext>
                </a:extLst>
              </p:cNvPr>
              <p:cNvSpPr/>
              <p:nvPr/>
            </p:nvSpPr>
            <p:spPr>
              <a:xfrm>
                <a:off x="5617517" y="2977235"/>
                <a:ext cx="685800" cy="685800"/>
              </a:xfrm>
              <a:prstGeom prst="ellipse">
                <a:avLst/>
              </a:prstGeom>
              <a:solidFill>
                <a:srgbClr val="FCC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2000" b="1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EF548F7-0774-4231-A408-B9D25E512A52}"/>
                  </a:ext>
                </a:extLst>
              </p:cNvPr>
              <p:cNvSpPr/>
              <p:nvPr/>
            </p:nvSpPr>
            <p:spPr>
              <a:xfrm>
                <a:off x="5102715" y="2868003"/>
                <a:ext cx="685800" cy="685800"/>
              </a:xfrm>
              <a:prstGeom prst="ellipse">
                <a:avLst/>
              </a:prstGeom>
              <a:solidFill>
                <a:srgbClr val="7BEE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2000" b="1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ED21A05-5454-422A-8C62-46AB74BB1912}"/>
                  </a:ext>
                </a:extLst>
              </p:cNvPr>
              <p:cNvSpPr/>
              <p:nvPr/>
            </p:nvSpPr>
            <p:spPr>
              <a:xfrm>
                <a:off x="4652986" y="2588280"/>
                <a:ext cx="685800" cy="685800"/>
              </a:xfrm>
              <a:prstGeom prst="ellipse">
                <a:avLst/>
              </a:prstGeom>
              <a:solidFill>
                <a:srgbClr val="EF9F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2000" b="1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86D3941-9925-45FF-AD82-909DC754AD6F}"/>
                  </a:ext>
                </a:extLst>
              </p:cNvPr>
              <p:cNvSpPr/>
              <p:nvPr/>
            </p:nvSpPr>
            <p:spPr>
              <a:xfrm>
                <a:off x="4150289" y="2432231"/>
                <a:ext cx="685800" cy="685800"/>
              </a:xfrm>
              <a:prstGeom prst="ellipse">
                <a:avLst/>
              </a:prstGeom>
              <a:solidFill>
                <a:srgbClr val="FCC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2000" b="1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291B3AF-1D38-446F-8BDE-89F52F914B54}"/>
                  </a:ext>
                </a:extLst>
              </p:cNvPr>
              <p:cNvGrpSpPr/>
              <p:nvPr/>
            </p:nvGrpSpPr>
            <p:grpSpPr>
              <a:xfrm>
                <a:off x="3304692" y="2588280"/>
                <a:ext cx="1085872" cy="1060565"/>
                <a:chOff x="2772619" y="1197936"/>
                <a:chExt cx="1085872" cy="1060565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AD52BEB-9F9B-43F4-A89B-417DBEAC739C}"/>
                    </a:ext>
                  </a:extLst>
                </p:cNvPr>
                <p:cNvSpPr/>
                <p:nvPr/>
              </p:nvSpPr>
              <p:spPr>
                <a:xfrm>
                  <a:off x="3172691" y="1197936"/>
                  <a:ext cx="685800" cy="685800"/>
                </a:xfrm>
                <a:prstGeom prst="ellipse">
                  <a:avLst/>
                </a:prstGeom>
                <a:solidFill>
                  <a:srgbClr val="1B8489"/>
                </a:solidFill>
                <a:ln>
                  <a:solidFill>
                    <a:srgbClr val="1B848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2000" b="1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575B86C-B9E7-4A14-8D91-EFA2F1DCA8DC}"/>
                    </a:ext>
                  </a:extLst>
                </p:cNvPr>
                <p:cNvSpPr/>
                <p:nvPr/>
              </p:nvSpPr>
              <p:spPr>
                <a:xfrm>
                  <a:off x="2772619" y="1572701"/>
                  <a:ext cx="685800" cy="685800"/>
                </a:xfrm>
                <a:prstGeom prst="ellipse">
                  <a:avLst/>
                </a:prstGeom>
                <a:solidFill>
                  <a:srgbClr val="7BEE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LT" sz="2000" b="1"/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E924979-81DA-4690-A3A6-AC465FF1BA7D}"/>
                  </a:ext>
                </a:extLst>
              </p:cNvPr>
              <p:cNvSpPr/>
              <p:nvPr/>
            </p:nvSpPr>
            <p:spPr>
              <a:xfrm>
                <a:off x="2877143" y="3223927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 sz="2000" b="1"/>
              </a:p>
            </p:txBody>
          </p:sp>
        </p:grp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17886C8-9651-42F8-A30C-4DA12B437D5A}"/>
                </a:ext>
              </a:extLst>
            </p:cNvPr>
            <p:cNvSpPr txBox="1">
              <a:spLocks/>
            </p:cNvSpPr>
            <p:nvPr/>
          </p:nvSpPr>
          <p:spPr>
            <a:xfrm>
              <a:off x="1958270" y="355200"/>
              <a:ext cx="7853759" cy="15207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4000" b="1" dirty="0" err="1">
                  <a:solidFill>
                    <a:schemeClr val="bg1"/>
                  </a:solidFill>
                  <a:latin typeface="+mn-lt"/>
                  <a:cs typeface="Selawik Semibold" panose="020F0502020204030204" pitchFamily="34" charset="0"/>
                </a:rPr>
                <a:t>Aminorūgščių</a:t>
              </a:r>
              <a:r>
                <a:rPr lang="en-GB" sz="4000" b="1" dirty="0">
                  <a:solidFill>
                    <a:schemeClr val="bg1"/>
                  </a:solidFill>
                  <a:latin typeface="+mn-lt"/>
                  <a:cs typeface="Selawik Semibold" panose="020F0502020204030204" pitchFamily="34" charset="0"/>
                </a:rPr>
                <a:t> </a:t>
              </a:r>
              <a:r>
                <a:rPr lang="en-GB" sz="4000" b="1" dirty="0" err="1">
                  <a:solidFill>
                    <a:schemeClr val="bg1"/>
                  </a:solidFill>
                  <a:latin typeface="+mn-lt"/>
                  <a:cs typeface="Selawik Semibold" panose="020F0502020204030204" pitchFamily="34" charset="0"/>
                </a:rPr>
                <a:t>seka</a:t>
              </a:r>
              <a:endParaRPr lang="en-GB" sz="4000" b="1" dirty="0">
                <a:solidFill>
                  <a:schemeClr val="bg1"/>
                </a:solidFill>
                <a:latin typeface="+mn-lt"/>
                <a:cs typeface="Selawik Semibold" panose="020F0502020204030204" pitchFamily="34" charset="0"/>
              </a:endParaRP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97E70C-D898-4E4F-8AA8-AADB2E747FE1}"/>
              </a:ext>
            </a:extLst>
          </p:cNvPr>
          <p:cNvCxnSpPr>
            <a:cxnSpLocks/>
          </p:cNvCxnSpPr>
          <p:nvPr/>
        </p:nvCxnSpPr>
        <p:spPr>
          <a:xfrm flipV="1">
            <a:off x="6279009" y="5216420"/>
            <a:ext cx="1647855" cy="5018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9974D64E-FF07-4820-B335-BEBEE63E7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379" y="4547966"/>
            <a:ext cx="1896187" cy="16289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32C35C-CF1B-40BD-8219-778A3A1E99BF}"/>
              </a:ext>
            </a:extLst>
          </p:cNvPr>
          <p:cNvSpPr txBox="1"/>
          <p:nvPr/>
        </p:nvSpPr>
        <p:spPr>
          <a:xfrm>
            <a:off x="8437562" y="379661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 err="1">
                <a:solidFill>
                  <a:srgbClr val="FFFFFF"/>
                </a:solidFill>
              </a:rPr>
              <a:t>Baltymas</a:t>
            </a:r>
            <a:endParaRPr lang="en-US" sz="40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217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ė 13">
            <a:extLst>
              <a:ext uri="{FF2B5EF4-FFF2-40B4-BE49-F238E27FC236}">
                <a16:creationId xmlns:a16="http://schemas.microsoft.com/office/drawing/2014/main" id="{9A3034A7-DC47-4D4C-9C4F-E04083CA20AB}"/>
              </a:ext>
            </a:extLst>
          </p:cNvPr>
          <p:cNvGrpSpPr/>
          <p:nvPr/>
        </p:nvGrpSpPr>
        <p:grpSpPr>
          <a:xfrm>
            <a:off x="3523822" y="1044815"/>
            <a:ext cx="5144358" cy="3428999"/>
            <a:chOff x="3523822" y="1601970"/>
            <a:chExt cx="5144358" cy="3428999"/>
          </a:xfrm>
        </p:grpSpPr>
        <p:pic>
          <p:nvPicPr>
            <p:cNvPr id="15" name="Paveikslėlis 14">
              <a:extLst>
                <a:ext uri="{FF2B5EF4-FFF2-40B4-BE49-F238E27FC236}">
                  <a16:creationId xmlns:a16="http://schemas.microsoft.com/office/drawing/2014/main" id="{DC2D5731-19BE-45E7-A381-2B3F2A7C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3822" y="1601970"/>
              <a:ext cx="5144358" cy="34289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0C5438-E72D-43BF-9CDF-252BD87828B4}"/>
                </a:ext>
              </a:extLst>
            </p:cNvPr>
            <p:cNvSpPr txBox="1"/>
            <p:nvPr/>
          </p:nvSpPr>
          <p:spPr>
            <a:xfrm>
              <a:off x="5406811" y="2984886"/>
              <a:ext cx="13783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lt-LT" sz="2400" dirty="0">
                  <a:latin typeface="+mj-lt"/>
                </a:rPr>
                <a:t>Sintetinė</a:t>
              </a:r>
            </a:p>
            <a:p>
              <a:pPr algn="ctr"/>
              <a:r>
                <a:rPr lang="lt-LT" sz="2400" dirty="0">
                  <a:latin typeface="+mj-lt"/>
                </a:rPr>
                <a:t>biologija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BE2E1D3-9C3E-4782-B403-E2391C0C64F1}"/>
              </a:ext>
            </a:extLst>
          </p:cNvPr>
          <p:cNvSpPr txBox="1"/>
          <p:nvPr/>
        </p:nvSpPr>
        <p:spPr>
          <a:xfrm>
            <a:off x="559240" y="2843230"/>
            <a:ext cx="2233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Įvairių mašinų ir struktūrų kūrimas bei konstravimas</a:t>
            </a:r>
            <a:endParaRPr lang="lt-LT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A575D-BCB2-4152-98D6-03704805E3C8}"/>
              </a:ext>
            </a:extLst>
          </p:cNvPr>
          <p:cNvSpPr txBox="1"/>
          <p:nvPr/>
        </p:nvSpPr>
        <p:spPr>
          <a:xfrm>
            <a:off x="9396736" y="2981729"/>
            <a:ext cx="2233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>
                <a:solidFill>
                  <a:schemeClr val="bg1"/>
                </a:solidFill>
                <a:latin typeface="+mj-lt"/>
              </a:rPr>
              <a:t>Gyvųjų organizmų tyrinėjimas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197E6-758F-429E-B315-34ECC5781784}"/>
              </a:ext>
            </a:extLst>
          </p:cNvPr>
          <p:cNvSpPr txBox="1"/>
          <p:nvPr/>
        </p:nvSpPr>
        <p:spPr>
          <a:xfrm>
            <a:off x="3814893" y="2547685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400" dirty="0">
                <a:solidFill>
                  <a:schemeClr val="bg1"/>
                </a:solidFill>
                <a:latin typeface="+mj-lt"/>
              </a:rPr>
              <a:t>Inžinerija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BEAF04-FBA4-458A-9D22-6CF511CFE591}"/>
              </a:ext>
            </a:extLst>
          </p:cNvPr>
          <p:cNvSpPr txBox="1"/>
          <p:nvPr/>
        </p:nvSpPr>
        <p:spPr>
          <a:xfrm>
            <a:off x="7136670" y="2547685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400">
                <a:solidFill>
                  <a:schemeClr val="bg1"/>
                </a:solidFill>
                <a:latin typeface="+mj-lt"/>
              </a:rPr>
              <a:t>Biologija</a:t>
            </a:r>
          </a:p>
        </p:txBody>
      </p:sp>
      <p:grpSp>
        <p:nvGrpSpPr>
          <p:cNvPr id="23" name="Grupė 22">
            <a:extLst>
              <a:ext uri="{FF2B5EF4-FFF2-40B4-BE49-F238E27FC236}">
                <a16:creationId xmlns:a16="http://schemas.microsoft.com/office/drawing/2014/main" id="{EA999C4D-0004-4648-84BF-E37B42199A15}"/>
              </a:ext>
            </a:extLst>
          </p:cNvPr>
          <p:cNvGrpSpPr/>
          <p:nvPr/>
        </p:nvGrpSpPr>
        <p:grpSpPr>
          <a:xfrm>
            <a:off x="1784080" y="4473814"/>
            <a:ext cx="8623836" cy="1617953"/>
            <a:chOff x="1784080" y="5030969"/>
            <a:chExt cx="8623836" cy="1617953"/>
          </a:xfrm>
        </p:grpSpPr>
        <p:sp>
          <p:nvSpPr>
            <p:cNvPr id="21" name="Rodyklė: žemyn 20">
              <a:extLst>
                <a:ext uri="{FF2B5EF4-FFF2-40B4-BE49-F238E27FC236}">
                  <a16:creationId xmlns:a16="http://schemas.microsoft.com/office/drawing/2014/main" id="{F79594FE-93E1-4CF9-9EA1-B1F99DCB4136}"/>
                </a:ext>
              </a:extLst>
            </p:cNvPr>
            <p:cNvSpPr/>
            <p:nvPr/>
          </p:nvSpPr>
          <p:spPr>
            <a:xfrm>
              <a:off x="5928167" y="5030969"/>
              <a:ext cx="335666" cy="798653"/>
            </a:xfrm>
            <a:prstGeom prst="downArrow">
              <a:avLst/>
            </a:prstGeom>
            <a:solidFill>
              <a:srgbClr val="FCCEC0"/>
            </a:solidFill>
            <a:ln>
              <a:solidFill>
                <a:srgbClr val="FCC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>
                <a:latin typeface="Quicksand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E36E50-4EE1-4CFB-8611-6C2C1F85BD94}"/>
                </a:ext>
              </a:extLst>
            </p:cNvPr>
            <p:cNvSpPr txBox="1"/>
            <p:nvPr/>
          </p:nvSpPr>
          <p:spPr>
            <a:xfrm>
              <a:off x="1784080" y="6064147"/>
              <a:ext cx="86238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lt-LT" sz="3200" b="1" dirty="0">
                  <a:solidFill>
                    <a:schemeClr val="bg1"/>
                  </a:solidFill>
                </a:rPr>
                <a:t>Organizmų</a:t>
              </a:r>
              <a:r>
                <a:rPr lang="lt-LT" sz="3200" dirty="0">
                  <a:solidFill>
                    <a:schemeClr val="bg1"/>
                  </a:solidFill>
                </a:rPr>
                <a:t> ir jų </a:t>
              </a:r>
              <a:r>
                <a:rPr lang="lt-LT" sz="3200" b="1" dirty="0">
                  <a:solidFill>
                    <a:schemeClr val="bg1"/>
                  </a:solidFill>
                </a:rPr>
                <a:t>funkcijų kūrimas </a:t>
              </a:r>
              <a:r>
                <a:rPr lang="lt-LT" sz="3200" dirty="0">
                  <a:solidFill>
                    <a:schemeClr val="bg1"/>
                  </a:solidFill>
                </a:rPr>
                <a:t>bei </a:t>
              </a:r>
              <a:r>
                <a:rPr lang="lt-LT" sz="3200" b="1" dirty="0">
                  <a:solidFill>
                    <a:schemeClr val="bg1"/>
                  </a:solidFill>
                </a:rPr>
                <a:t>konstravimas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C2AA695-FD16-4638-92DB-0D58627F91F6}"/>
              </a:ext>
            </a:extLst>
          </p:cNvPr>
          <p:cNvSpPr txBox="1"/>
          <p:nvPr/>
        </p:nvSpPr>
        <p:spPr>
          <a:xfrm>
            <a:off x="0" y="6553200"/>
            <a:ext cx="431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1100" b="0" i="0" u="sng" strike="noStrike">
                <a:effectLst/>
                <a:latin typeface="Quicksand" panose="020F0502020204030204" pitchFamily="2" charset="-7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http://www.futureagriculture.eu/synthetic-biology/synbio/</a:t>
            </a:r>
            <a:endParaRPr lang="lt-LT" sz="1100">
              <a:latin typeface="Quicksand" panose="020F0502020204030204" pitchFamily="2" charset="-7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9E8A2-7560-450B-9584-7FC1836A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41C-3F8B-41AE-84F3-CAA31E748C15}" type="slidenum">
              <a:rPr lang="lt-LT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0883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PRESENTATION_ID" val="77a80297-acbd-48d3-a977-2cc9d6e6d55f"/>
  <p:tag name="SLIDO_APP_VERSION" val="0.16.2.1322"/>
</p:tagLst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092FF475BBD488CA09B32F80EF461" ma:contentTypeVersion="7" ma:contentTypeDescription="Create a new document." ma:contentTypeScope="" ma:versionID="d12f6012fdf649c19854420d51e2faa9">
  <xsd:schema xmlns:xsd="http://www.w3.org/2001/XMLSchema" xmlns:xs="http://www.w3.org/2001/XMLSchema" xmlns:p="http://schemas.microsoft.com/office/2006/metadata/properties" xmlns:ns3="ea32ddeb-58d5-47e9-8fd3-142d1aa00ada" xmlns:ns4="4a77ea7d-2965-41ba-b88f-8e89aba96dad" targetNamespace="http://schemas.microsoft.com/office/2006/metadata/properties" ma:root="true" ma:fieldsID="cfdefd59057f64c0f270342eb74a8eef" ns3:_="" ns4:_="">
    <xsd:import namespace="ea32ddeb-58d5-47e9-8fd3-142d1aa00ada"/>
    <xsd:import namespace="4a77ea7d-2965-41ba-b88f-8e89aba96d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2ddeb-58d5-47e9-8fd3-142d1aa00a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77ea7d-2965-41ba-b88f-8e89aba96da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6E635A-B13F-4ED9-9A72-2101C7A361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4DEC9B-49A2-40E9-9ADA-D04E520A7430}">
  <ds:schemaRefs>
    <ds:schemaRef ds:uri="4a77ea7d-2965-41ba-b88f-8e89aba96dad"/>
    <ds:schemaRef ds:uri="ea32ddeb-58d5-47e9-8fd3-142d1aa00a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36D15F5-A4C8-46B6-9142-0261C22EF7AB}">
  <ds:schemaRefs>
    <ds:schemaRef ds:uri="4a77ea7d-2965-41ba-b88f-8e89aba96dad"/>
    <ds:schemaRef ds:uri="ea32ddeb-58d5-47e9-8fd3-142d1aa00a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6607</TotalTime>
  <Words>726</Words>
  <Application>Microsoft Macintosh PowerPoint</Application>
  <PresentationFormat>Widescreen</PresentationFormat>
  <Paragraphs>276</Paragraphs>
  <Slides>61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Lato</vt:lpstr>
      <vt:lpstr>Quicksand</vt:lpstr>
      <vt:lpstr>Selawik</vt:lpstr>
      <vt:lpstr>Spartan ExtraBold</vt:lpstr>
      <vt:lpstr>„Office“ tema</vt:lpstr>
      <vt:lpstr>Sintetinė biologija: programuojant organizmus</vt:lpstr>
      <vt:lpstr>Apie ką šiandien kalbėsime?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Baltymai - struktūrinis ir funkcinis gyvybės pagrindas </vt:lpstr>
      <vt:lpstr>PowerPoint Presentation</vt:lpstr>
      <vt:lpstr>Pagrindinė idėja</vt:lpstr>
      <vt:lpstr>PowerPoint Presentation</vt:lpstr>
      <vt:lpstr>PowerPoint Presentation</vt:lpstr>
      <vt:lpstr>PowerPoint Presentation</vt:lpstr>
      <vt:lpstr>PowerPoint Presentation</vt:lpstr>
      <vt:lpstr>Hemu praturtina augalinė mėsa</vt:lpstr>
      <vt:lpstr>PowerPoint Presentation</vt:lpstr>
      <vt:lpstr>PowerPoint Presentation</vt:lpstr>
      <vt:lpstr>E. Chromi + bakterijos = spalvotos bakterijos</vt:lpstr>
      <vt:lpstr>PowerPoint Presentation</vt:lpstr>
      <vt:lpstr>PowerPoint Presentation</vt:lpstr>
      <vt:lpstr>Baltymai su naujomis funkcijomis</vt:lpstr>
      <vt:lpstr>PowerPoint Presentation</vt:lpstr>
      <vt:lpstr>Kaip sugalvoti tokią sistemą?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Biologinės dalys (angl. parts)</vt:lpstr>
      <vt:lpstr>PowerPoint Presentation</vt:lpstr>
      <vt:lpstr>Biologinės dalys (angl. parts)</vt:lpstr>
      <vt:lpstr>PowerPoint Presentation</vt:lpstr>
      <vt:lpstr>Biologinės dalys (angl. parts)</vt:lpstr>
      <vt:lpstr>PowerPoint Presentation</vt:lpstr>
      <vt:lpstr>Biologinės dalys (angl. parts)</vt:lpstr>
      <vt:lpstr>PowerPoint Presentation</vt:lpstr>
      <vt:lpstr>PowerPoint Presentation</vt:lpstr>
      <vt:lpstr>Genetinė grandinė - mechanizmas (angl. device) </vt:lpstr>
      <vt:lpstr>PowerPoint Presentation</vt:lpstr>
      <vt:lpstr>Insulino gamybos sistemos pavyzdys</vt:lpstr>
      <vt:lpstr>Kodėl dar nėra viskas sukurta ir išspręsta? </vt:lpstr>
      <vt:lpstr>Standartizacija ir charakterizacija</vt:lpstr>
      <vt:lpstr>Standartizacija ir charakterizacija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„PowerPoint“ pateiktis</dc:title>
  <dc:creator>Gintarė Petraitytė</dc:creator>
  <cp:lastModifiedBy>Gintarė Petraitytė</cp:lastModifiedBy>
  <cp:revision>14</cp:revision>
  <dcterms:created xsi:type="dcterms:W3CDTF">2021-02-13T12:09:00Z</dcterms:created>
  <dcterms:modified xsi:type="dcterms:W3CDTF">2021-10-15T15:00:37Z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0x010100575092FF475BBD488CA09B32F80EF461</vt:lpwstr>
  </property>
  <property fmtid="{D5CDD505-2E9C-101B-9397-08002B2CF9AE}" pid="3" name="SlidoPresentationID">
    <vt:lpwstr>77a80297-acbd-48d3-a977-2cc9d6e6d55f</vt:lpwstr>
  </property>
  <property fmtid="{D5CDD505-2E9C-101B-9397-08002B2CF9AE}" pid="4" name="SlidoAppVersion">
    <vt:lpwstr>0.16.2.1322</vt:lpwstr>
  </property>
</Properties>
</file>